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handoutMasterIdLst>
    <p:handoutMasterId r:id="rId57"/>
  </p:handoutMasterIdLst>
  <p:sldIdLst>
    <p:sldId id="264" r:id="rId2"/>
    <p:sldId id="282" r:id="rId3"/>
    <p:sldId id="303" r:id="rId4"/>
    <p:sldId id="284" r:id="rId5"/>
    <p:sldId id="285" r:id="rId6"/>
    <p:sldId id="304" r:id="rId7"/>
    <p:sldId id="30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306" r:id="rId16"/>
    <p:sldId id="293" r:id="rId17"/>
    <p:sldId id="307" r:id="rId18"/>
    <p:sldId id="308" r:id="rId19"/>
    <p:sldId id="266" r:id="rId20"/>
    <p:sldId id="294" r:id="rId21"/>
    <p:sldId id="295" r:id="rId22"/>
    <p:sldId id="296" r:id="rId23"/>
    <p:sldId id="297" r:id="rId24"/>
    <p:sldId id="298" r:id="rId25"/>
    <p:sldId id="309" r:id="rId26"/>
    <p:sldId id="310" r:id="rId27"/>
    <p:sldId id="311" r:id="rId28"/>
    <p:sldId id="299" r:id="rId29"/>
    <p:sldId id="300" r:id="rId30"/>
    <p:sldId id="312" r:id="rId31"/>
    <p:sldId id="301" r:id="rId32"/>
    <p:sldId id="313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2" r:id="rId42"/>
    <p:sldId id="323" r:id="rId43"/>
    <p:sldId id="324" r:id="rId44"/>
    <p:sldId id="326" r:id="rId45"/>
    <p:sldId id="327" r:id="rId46"/>
    <p:sldId id="325" r:id="rId47"/>
    <p:sldId id="328" r:id="rId48"/>
    <p:sldId id="329" r:id="rId49"/>
    <p:sldId id="330" r:id="rId50"/>
    <p:sldId id="331" r:id="rId51"/>
    <p:sldId id="332" r:id="rId52"/>
    <p:sldId id="333" r:id="rId53"/>
    <p:sldId id="334" r:id="rId54"/>
    <p:sldId id="335" r:id="rId55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pos="3794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280" autoAdjust="0"/>
  </p:normalViewPr>
  <p:slideViewPr>
    <p:cSldViewPr showGuides="1">
      <p:cViewPr varScale="1">
        <p:scale>
          <a:sx n="35" d="100"/>
          <a:sy n="35" d="100"/>
        </p:scale>
        <p:origin x="42" y="846"/>
      </p:cViewPr>
      <p:guideLst>
        <p:guide pos="3794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t>4/1/2020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4/1/2020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662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1498601"/>
            <a:ext cx="7008574" cy="32988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383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>
                <a:solidFill>
                  <a:schemeClr val="tx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277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4/1/2020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043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CB6C2-1084-4AED-A74A-DF028B0094EA}" type="datetimeFigureOut">
              <a:rPr lang="en-US"/>
              <a:t>4/1/2020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071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A30F4-0B4E-4E4B-BC36-C30CD13F4E17}" type="datetimeFigureOut">
              <a:rPr lang="en-US"/>
              <a:t>4/1/2020</a:t>
            </a:fld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35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589" y="4445000"/>
            <a:ext cx="7008574" cy="1930400"/>
          </a:xfrm>
        </p:spPr>
        <p:txBody>
          <a:bodyPr anchor="t">
            <a:norm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589" y="3124200"/>
            <a:ext cx="7008574" cy="129698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63402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1706581" indent="0">
              <a:buNone/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4/1/2020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933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4/1/2020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28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4/1/2020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676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204D1-F9BD-4643-8480-6EA41EB484F1}" type="datetimeFigureOut">
              <a:rPr lang="en-US"/>
              <a:t>4/1/2020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873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21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21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4/1/2020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807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BF754-515F-40B9-8D24-D54D5825B3D0}" type="datetimeFigureOut">
              <a:rPr lang="en-US"/>
              <a:t>4/1/2020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213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04721" y="0"/>
            <a:ext cx="11579384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2DD204D1-F9BD-4643-8480-6EA41EB484F1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 baseline="0">
                <a:solidFill>
                  <a:schemeClr val="tx2">
                    <a:lumMod val="65000"/>
                    <a:lumOff val="35000"/>
                  </a:schemeClr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4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5" r:id="rId8"/>
    <p:sldLayoutId id="2147483676" r:id="rId9"/>
    <p:sldLayoutId id="2147483677" r:id="rId10"/>
    <p:sldLayoutId id="2147483678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SzPct val="9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8148" y="620688"/>
            <a:ext cx="8182644" cy="3298825"/>
          </a:xfrm>
        </p:spPr>
        <p:txBody>
          <a:bodyPr>
            <a:normAutofit/>
          </a:bodyPr>
          <a:lstStyle/>
          <a:p>
            <a:pPr algn="ctr"/>
            <a:r>
              <a:rPr lang="sr-Cyrl-RS" sz="6000" dirty="0" smtClean="0"/>
              <a:t>СТРУКТУРА ОРИГИНАЛНОГ НАУЧНОГ</a:t>
            </a:r>
            <a:r>
              <a:rPr lang="sr-Cyrl-RS" sz="6000" dirty="0"/>
              <a:t> </a:t>
            </a:r>
            <a:r>
              <a:rPr lang="sr-Cyrl-RS" sz="6000" dirty="0" smtClean="0"/>
              <a:t>РАДА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80251" y="4365104"/>
            <a:ext cx="6026729" cy="864096"/>
          </a:xfrm>
        </p:spPr>
        <p:txBody>
          <a:bodyPr/>
          <a:lstStyle/>
          <a:p>
            <a:r>
              <a:rPr lang="sr-Cyrl-RS" dirty="0" smtClean="0">
                <a:latin typeface="+mj-lt"/>
              </a:rPr>
              <a:t>Проф.др Берислав Векић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5034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832" y="2393504"/>
            <a:ext cx="7658087" cy="4464496"/>
          </a:xfrm>
        </p:spPr>
        <p:txBody>
          <a:bodyPr>
            <a:normAutofit/>
          </a:bodyPr>
          <a:lstStyle/>
          <a:p>
            <a:pPr algn="ctr"/>
            <a:r>
              <a:rPr lang="sr-Latn-RS" sz="3600" b="1" dirty="0" smtClean="0"/>
              <a:t>„Qualis vir, talis oratio“</a:t>
            </a:r>
            <a:r>
              <a:rPr lang="sr-Cyrl-RS" sz="3600" dirty="0"/>
              <a:t/>
            </a:r>
            <a:br>
              <a:rPr lang="sr-Cyrl-RS" sz="3600" dirty="0"/>
            </a:br>
            <a:r>
              <a:rPr lang="sr-Latn-RS" sz="3600" dirty="0" smtClean="0"/>
              <a:t>(</a:t>
            </a:r>
            <a:r>
              <a:rPr lang="sr-Cyrl-RS" sz="3600" dirty="0"/>
              <a:t>К</a:t>
            </a:r>
            <a:r>
              <a:rPr lang="sr-Cyrl-RS" sz="3600" dirty="0" smtClean="0"/>
              <a:t>акав човек, таква и беседа“)</a:t>
            </a:r>
            <a:br>
              <a:rPr lang="sr-Cyrl-RS" sz="3600" dirty="0" smtClean="0"/>
            </a:br>
            <a:r>
              <a:rPr lang="sr-Cyrl-RS" sz="3600" dirty="0" smtClean="0"/>
              <a:t>                                   Аристотел</a:t>
            </a:r>
            <a:br>
              <a:rPr lang="sr-Cyrl-RS" sz="3600" dirty="0" smtClean="0"/>
            </a:br>
            <a:r>
              <a:rPr lang="sr-Cyrl-RS" sz="3600" dirty="0"/>
              <a:t/>
            </a:r>
            <a:br>
              <a:rPr lang="sr-Cyrl-RS" sz="3600" dirty="0"/>
            </a:br>
            <a:r>
              <a:rPr lang="sr-Cyrl-RS" sz="3600" b="1" dirty="0" smtClean="0"/>
              <a:t>„Стил у писању, говору и уметности је сам човек“</a:t>
            </a:r>
            <a:br>
              <a:rPr lang="sr-Cyrl-RS" sz="3600" b="1" dirty="0" smtClean="0"/>
            </a:br>
            <a:r>
              <a:rPr lang="sr-Latn-RS" sz="3600" dirty="0" smtClean="0"/>
              <a:t>                                    Buffon</a:t>
            </a:r>
            <a:br>
              <a:rPr lang="sr-Latn-RS" sz="3600" dirty="0" smtClean="0"/>
            </a:br>
            <a:endParaRPr lang="sr-Latn-R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589" y="404664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4000" u="sng" dirty="0" smtClean="0"/>
              <a:t>ЈЕЗИК И СТИЛ ПИСАЊА НАУЧНОГ РАДА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421668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50196" y="909141"/>
            <a:ext cx="7560840" cy="5445223"/>
          </a:xfrm>
        </p:spPr>
        <p:txBody>
          <a:bodyPr>
            <a:normAutofit fontScale="90000"/>
          </a:bodyPr>
          <a:lstStyle/>
          <a:p>
            <a:r>
              <a:rPr lang="sr-Cyrl-RS" sz="2800" dirty="0" smtClean="0"/>
              <a:t>- Научник пише и говори језиком и стилом који одговарају његовој природи, карактеру, интелигенцији, образовању и општој култури</a:t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- Многи научници су оставили видан траг не само својим открићем, већ језиком и стилом на који су та открића саопштили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и најбоље урађен рад је бескористан ако се резултати не могу јасно саопштити другима</a:t>
            </a:r>
            <a:br>
              <a:rPr lang="sr-Cyrl-RS" sz="2800" dirty="0" smtClean="0"/>
            </a:br>
            <a:endParaRPr lang="sr-Latn-RS" sz="28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150196" y="260648"/>
            <a:ext cx="7008574" cy="1296987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>
            <a:lvl1pPr marL="0" indent="0" algn="l" defTabSz="1218987" rtl="0" eaLnBrk="1" latinLnBrk="0" hangingPunct="1">
              <a:lnSpc>
                <a:spcPct val="95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8987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480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7973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467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6960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453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5947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Cyrl-RS" sz="4000" u="sng" dirty="0" smtClean="0"/>
              <a:t>ЈЕЗИК И СТИЛ ПИСАЊА НАУЧНОГ РАДА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1340345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50196" y="1916832"/>
            <a:ext cx="7848872" cy="4255368"/>
          </a:xfrm>
        </p:spPr>
        <p:txBody>
          <a:bodyPr/>
          <a:lstStyle/>
          <a:p>
            <a:r>
              <a:rPr lang="sr-Cyrl-RS" dirty="0" smtClean="0"/>
              <a:t>Резултате научног рада не треба ни преувеличавати, ни умањивати (читаоци не смеју бити обманути, јер аутор због тога може изгубити њихово поштовање и поверење)</a:t>
            </a:r>
          </a:p>
          <a:p>
            <a:endParaRPr lang="sr-Cyrl-RS" dirty="0" smtClean="0"/>
          </a:p>
          <a:p>
            <a:endParaRPr lang="sr-Cyrl-RS" dirty="0"/>
          </a:p>
          <a:p>
            <a:pPr algn="ctr"/>
            <a:r>
              <a:rPr lang="sr-Cyrl-RS" b="1" u="sng" dirty="0" smtClean="0"/>
              <a:t>  НАУКА НЕ ДОПУШТА НЕПОШТЕЊЕ!</a:t>
            </a:r>
            <a:endParaRPr lang="sr-Latn-RS" b="1" u="sng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150196" y="260648"/>
            <a:ext cx="7008574" cy="1296987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>
            <a:lvl1pPr marL="0" indent="0" algn="l" defTabSz="1218987" rtl="0" eaLnBrk="1" latinLnBrk="0" hangingPunct="1">
              <a:lnSpc>
                <a:spcPct val="95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8987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480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7973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467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6960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453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5947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Cyrl-RS" sz="4000" u="sng" dirty="0" smtClean="0"/>
              <a:t>ЈЕЗИК И СТИЛ ПИСАЊА НАУЧНОГ РАДА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745630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66220" y="1745432"/>
            <a:ext cx="7530761" cy="511256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dirty="0" smtClean="0"/>
              <a:t>Предност дати једноставним и кратким реченицама ( до 20 речи)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Cyrl-R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dirty="0" smtClean="0"/>
              <a:t>Једна реченица – једна идеја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Cyrl-R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dirty="0" smtClean="0"/>
              <a:t>Речи, реченице и параграфи морају бити написани </a:t>
            </a:r>
            <a:r>
              <a:rPr lang="sr-Cyrl-RS" u="sng" dirty="0" smtClean="0"/>
              <a:t>граматички правилно!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Cyrl-RS" u="sng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dirty="0" smtClean="0"/>
              <a:t>Употребом ткз.великих речи многи безуспешно покушавају да прикрију своје незнање и површност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Cyrl-R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dirty="0" smtClean="0"/>
              <a:t>„Велике речи – мала дела“</a:t>
            </a:r>
            <a:endParaRPr lang="sr-Cyrl-R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Latn-R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150196" y="0"/>
            <a:ext cx="7008574" cy="1296987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>
            <a:lvl1pPr marL="0" indent="0" algn="l" defTabSz="1218987" rtl="0" eaLnBrk="1" latinLnBrk="0" hangingPunct="1">
              <a:lnSpc>
                <a:spcPct val="95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8987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480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7973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467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6960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453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5947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Cyrl-RS" sz="4000" u="sng" dirty="0" smtClean="0"/>
              <a:t>ЈЕЗИК И СТИЛ ПИСАЊА НАУЧНОГ РАДА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122155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6140" y="1628800"/>
            <a:ext cx="8542685" cy="522920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dirty="0" smtClean="0"/>
              <a:t>Употреба пасива у науци је оправдана, када год је то могуће треба користити активни глаголски облик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Cyrl-R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u="sng" dirty="0" smtClean="0"/>
              <a:t>На пример</a:t>
            </a:r>
            <a:r>
              <a:rPr lang="sr-Cyrl-RS" dirty="0" smtClean="0"/>
              <a:t>: „табела 1 показује да....“ а не „ као што је приказано на табели 1....“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Cyrl-R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u="sng" dirty="0" smtClean="0"/>
              <a:t>На пример:</a:t>
            </a:r>
            <a:r>
              <a:rPr lang="sr-Cyrl-RS" dirty="0" smtClean="0"/>
              <a:t> „истраживачи су показали...“ а не „било је показано од стране истраживача....“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sr-Cyrl-R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dirty="0" smtClean="0"/>
              <a:t>Усвајање безличног изражавања у научним записима био је велики губитак за науку</a:t>
            </a:r>
            <a:endParaRPr lang="sr-Latn-R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150196" y="0"/>
            <a:ext cx="7008574" cy="1296987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>
            <a:lvl1pPr marL="0" indent="0" algn="l" defTabSz="1218987" rtl="0" eaLnBrk="1" latinLnBrk="0" hangingPunct="1">
              <a:lnSpc>
                <a:spcPct val="95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8987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480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7973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467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6960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453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5947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Cyrl-RS" sz="4000" u="sng" dirty="0" smtClean="0"/>
              <a:t>ЈЕЗИК И СТИЛ ПИСАЊА НАУЧНОГ РАДА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367039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7211" y="-531440"/>
            <a:ext cx="7008574" cy="1354335"/>
          </a:xfrm>
        </p:spPr>
        <p:txBody>
          <a:bodyPr>
            <a:normAutofit/>
          </a:bodyPr>
          <a:lstStyle/>
          <a:p>
            <a:r>
              <a:rPr lang="sr-Latn-RS" sz="4000" u="sng" dirty="0" smtClean="0"/>
              <a:t>NASLOV NAUČNOG RADA</a:t>
            </a:r>
            <a:endParaRPr lang="en-US" sz="4000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34172" y="1124744"/>
            <a:ext cx="8424936" cy="5733256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dirty="0" smtClean="0"/>
              <a:t>Најуочљивији и најчитанији део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dirty="0" smtClean="0"/>
              <a:t>Наслов треба да буде јасан, прецизан, потпун и кратак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sr-Cyrl-RS" dirty="0" smtClean="0"/>
              <a:t>Особине добрих наслова:</a:t>
            </a:r>
          </a:p>
          <a:p>
            <a:r>
              <a:rPr lang="sr-Cyrl-RS" dirty="0" smtClean="0"/>
              <a:t>          - да се лако памти</a:t>
            </a:r>
          </a:p>
          <a:p>
            <a:r>
              <a:rPr lang="sr-Cyrl-RS" dirty="0"/>
              <a:t> </a:t>
            </a:r>
            <a:r>
              <a:rPr lang="sr-Cyrl-RS" dirty="0" smtClean="0"/>
              <a:t>         - да провоцира читаоце на </a:t>
            </a:r>
          </a:p>
          <a:p>
            <a:r>
              <a:rPr lang="sr-Cyrl-RS" dirty="0"/>
              <a:t> </a:t>
            </a:r>
            <a:r>
              <a:rPr lang="sr-Cyrl-RS" dirty="0" smtClean="0"/>
              <a:t>           размишљање</a:t>
            </a:r>
          </a:p>
          <a:p>
            <a:r>
              <a:rPr lang="sr-Cyrl-RS" dirty="0"/>
              <a:t> </a:t>
            </a:r>
            <a:r>
              <a:rPr lang="sr-Cyrl-RS" dirty="0" smtClean="0"/>
              <a:t>         - да привлачи пажњу и интересовање</a:t>
            </a:r>
          </a:p>
          <a:p>
            <a:r>
              <a:rPr lang="sr-Cyrl-RS" dirty="0"/>
              <a:t> </a:t>
            </a:r>
            <a:r>
              <a:rPr lang="sr-Cyrl-RS" dirty="0" smtClean="0"/>
              <a:t>         - да указује на суштину садржаја рада, због обраде и индексирања за базе података – </a:t>
            </a:r>
            <a:r>
              <a:rPr lang="sr-Latn-RS" dirty="0" smtClean="0"/>
              <a:t>key words</a:t>
            </a:r>
          </a:p>
          <a:p>
            <a:endParaRPr lang="sr-Latn-RS" dirty="0"/>
          </a:p>
          <a:p>
            <a:r>
              <a:rPr lang="sr-Cyrl-RS" b="1" u="sng" dirty="0"/>
              <a:t>к</a:t>
            </a:r>
            <a:r>
              <a:rPr lang="sr-Cyrl-RS" b="1" u="sng" dirty="0" smtClean="0"/>
              <a:t>ратак, смислен, садржајан- „продаје“ рад</a:t>
            </a:r>
            <a:endParaRPr lang="sr-Latn-RS" b="1" u="sng" dirty="0" smtClean="0"/>
          </a:p>
          <a:p>
            <a:endParaRPr lang="sr-Latn-RS" b="1" u="sng" dirty="0"/>
          </a:p>
          <a:p>
            <a:endParaRPr lang="sr-Latn-R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16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4221966" y="332656"/>
            <a:ext cx="6803322" cy="864096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>
            <a:lvl1pPr marL="0" indent="0" algn="l" defTabSz="1218987" rtl="0" eaLnBrk="1" latinLnBrk="0" hangingPunct="1">
              <a:lnSpc>
                <a:spcPct val="95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8987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480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7973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467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6960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453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5947" indent="0" algn="ctr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Latn-RS" sz="4000" u="sng" dirty="0" smtClean="0"/>
              <a:t>UMRID </a:t>
            </a:r>
            <a:r>
              <a:rPr lang="sr-Cyrl-RS" sz="4000" u="sng" dirty="0" smtClean="0"/>
              <a:t>формула</a:t>
            </a:r>
            <a:endParaRPr lang="sr-Latn-RS" sz="4000" u="sng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208313" y="1412776"/>
            <a:ext cx="8001000" cy="5276057"/>
          </a:xfrm>
          <a:prstGeom prst="rect">
            <a:avLst/>
          </a:prstGeom>
        </p:spPr>
        <p:txBody>
          <a:bodyPr vert="horz" lIns="121899" tIns="60949" rIns="121899" bIns="60949" rtlCol="0" anchor="b">
            <a:noAutofit/>
          </a:bodyPr>
          <a:lstStyle>
            <a:lvl1pPr algn="l" defTabSz="1218987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sz="540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Cyrl-RS" sz="3200" dirty="0" smtClean="0"/>
              <a:t>Основна структура научног рада означена је </a:t>
            </a:r>
            <a:r>
              <a:rPr lang="sr-Latn-RS" sz="3200" dirty="0" smtClean="0"/>
              <a:t>UMRID </a:t>
            </a:r>
            <a:r>
              <a:rPr lang="sr-Cyrl-RS" sz="3200" dirty="0" smtClean="0"/>
              <a:t>формулом, која је акроним почетних слова главних делова научног рада</a:t>
            </a:r>
            <a:r>
              <a:rPr lang="sr-Latn-RS" sz="3200" dirty="0" smtClean="0"/>
              <a:t/>
            </a:r>
            <a:br>
              <a:rPr lang="sr-Latn-RS" sz="3200" dirty="0" smtClean="0"/>
            </a:br>
            <a:r>
              <a:rPr lang="sr-Latn-RS" sz="3200" dirty="0" smtClean="0"/>
              <a:t>(</a:t>
            </a:r>
            <a:r>
              <a:rPr lang="sr-Cyrl-RS" sz="3200" b="1" dirty="0" smtClean="0"/>
              <a:t>У</a:t>
            </a:r>
            <a:r>
              <a:rPr lang="sr-Cyrl-RS" sz="3200" dirty="0" smtClean="0"/>
              <a:t>вод, </a:t>
            </a:r>
            <a:r>
              <a:rPr lang="sr-Cyrl-RS" sz="3200" b="1" dirty="0" smtClean="0"/>
              <a:t>М</a:t>
            </a:r>
            <a:r>
              <a:rPr lang="sr-Cyrl-RS" sz="3200" dirty="0" smtClean="0"/>
              <a:t>атеријал и методе, </a:t>
            </a:r>
            <a:r>
              <a:rPr lang="sr-Cyrl-RS" sz="3200" b="1" dirty="0" smtClean="0"/>
              <a:t>Р</a:t>
            </a:r>
            <a:r>
              <a:rPr lang="sr-Cyrl-RS" sz="3200" dirty="0" smtClean="0"/>
              <a:t>езултати и </a:t>
            </a:r>
            <a:r>
              <a:rPr lang="sr-Cyrl-RS" sz="3200" b="1" dirty="0" smtClean="0"/>
              <a:t>Д</a:t>
            </a:r>
            <a:r>
              <a:rPr lang="sr-Cyrl-RS" sz="3200" dirty="0" smtClean="0"/>
              <a:t>искусија</a:t>
            </a:r>
            <a:r>
              <a:rPr lang="sr-Latn-RS" sz="3200" dirty="0" smtClean="0"/>
              <a:t>)</a:t>
            </a:r>
            <a:endParaRPr lang="sr-Cyrl-RS" sz="3200" dirty="0" smtClean="0"/>
          </a:p>
          <a:p>
            <a:r>
              <a:rPr lang="sr-Latn-RS" sz="3200" dirty="0" smtClean="0"/>
              <a:t/>
            </a:r>
            <a:br>
              <a:rPr lang="sr-Latn-RS" sz="3200" dirty="0" smtClean="0"/>
            </a:br>
            <a:r>
              <a:rPr lang="sr-Cyrl-RS" sz="3200" dirty="0" smtClean="0"/>
              <a:t>односно енглеским акронимом</a:t>
            </a:r>
            <a:r>
              <a:rPr lang="sr-Latn-RS" sz="3200" dirty="0" smtClean="0"/>
              <a:t> </a:t>
            </a:r>
            <a:r>
              <a:rPr lang="sr-Latn-RS" sz="3200" b="1" dirty="0" smtClean="0"/>
              <a:t>IMRAD</a:t>
            </a:r>
            <a:br>
              <a:rPr lang="sr-Latn-RS" sz="3200" b="1" dirty="0" smtClean="0"/>
            </a:br>
            <a:r>
              <a:rPr lang="en-US" sz="3200" dirty="0" smtClean="0"/>
              <a:t>(</a:t>
            </a:r>
            <a:r>
              <a:rPr lang="en-US" sz="3200" dirty="0" err="1" smtClean="0"/>
              <a:t>engl.</a:t>
            </a:r>
            <a:r>
              <a:rPr lang="en-US" sz="3200" dirty="0" smtClean="0"/>
              <a:t> </a:t>
            </a:r>
            <a:r>
              <a:rPr lang="en-US" sz="3200" b="1" i="1" dirty="0" smtClean="0"/>
              <a:t>I</a:t>
            </a:r>
            <a:r>
              <a:rPr lang="en-US" sz="3200" i="1" dirty="0" smtClean="0"/>
              <a:t>ntroduction, </a:t>
            </a:r>
            <a:r>
              <a:rPr lang="en-US" sz="3200" b="1" i="1" dirty="0" smtClean="0"/>
              <a:t>M</a:t>
            </a:r>
            <a:r>
              <a:rPr lang="en-US" sz="3200" i="1" dirty="0" smtClean="0"/>
              <a:t>aterial and Methods, </a:t>
            </a:r>
            <a:r>
              <a:rPr lang="en-US" sz="3200" b="1" i="1" dirty="0" smtClean="0"/>
              <a:t>R</a:t>
            </a:r>
            <a:r>
              <a:rPr lang="en-US" sz="3200" i="1" dirty="0" smtClean="0"/>
              <a:t>esults</a:t>
            </a:r>
            <a:r>
              <a:rPr lang="sr-Cyrl-RS" sz="3200" i="1" dirty="0" smtClean="0"/>
              <a:t> </a:t>
            </a:r>
            <a:r>
              <a:rPr lang="sr-Latn-RS" sz="3200" i="1" dirty="0" smtClean="0"/>
              <a:t>and </a:t>
            </a:r>
            <a:r>
              <a:rPr lang="sr-Latn-RS" sz="3200" b="1" i="1" dirty="0" smtClean="0"/>
              <a:t>D</a:t>
            </a:r>
            <a:r>
              <a:rPr lang="sr-Latn-RS" sz="3200" i="1" dirty="0" smtClean="0"/>
              <a:t>iscussion</a:t>
            </a:r>
            <a:endParaRPr lang="sr-Latn-RS" sz="3200" dirty="0"/>
          </a:p>
        </p:txBody>
      </p:sp>
    </p:spTree>
    <p:extLst>
      <p:ext uri="{BB962C8B-B14F-4D97-AF65-F5344CB8AC3E}">
        <p14:creationId xmlns:p14="http://schemas.microsoft.com/office/powerpoint/2010/main" val="312325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66220" y="1"/>
            <a:ext cx="7008574" cy="1052736"/>
          </a:xfrm>
        </p:spPr>
        <p:txBody>
          <a:bodyPr>
            <a:normAutofit/>
          </a:bodyPr>
          <a:lstStyle/>
          <a:p>
            <a:pPr algn="ctr"/>
            <a:r>
              <a:rPr lang="sr-Cyrl-RS" sz="4000" u="sng" dirty="0" smtClean="0"/>
              <a:t>САЖЕТАК (АПСТРАКТ)</a:t>
            </a:r>
            <a:endParaRPr lang="en-US" sz="4000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62164" y="1484784"/>
            <a:ext cx="8326661" cy="5373216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Tx/>
              <a:buChar char="-"/>
            </a:pPr>
            <a:r>
              <a:rPr lang="sr-Cyrl-RS" dirty="0"/>
              <a:t>и</a:t>
            </a:r>
            <a:r>
              <a:rPr lang="sr-Cyrl-RS" dirty="0" smtClean="0"/>
              <a:t>нформација о садржају или опис теме </a:t>
            </a:r>
          </a:p>
          <a:p>
            <a:r>
              <a:rPr lang="sr-Cyrl-RS" dirty="0"/>
              <a:t> </a:t>
            </a:r>
            <a:r>
              <a:rPr lang="sr-Cyrl-RS" dirty="0" smtClean="0"/>
              <a:t>   (до 250 речи)</a:t>
            </a:r>
          </a:p>
          <a:p>
            <a:pPr marL="457200" indent="-457200">
              <a:buFontTx/>
              <a:buChar char="-"/>
            </a:pPr>
            <a:endParaRPr lang="sr-Cyrl-RS" dirty="0" smtClean="0"/>
          </a:p>
          <a:p>
            <a:pPr marL="457200" indent="-457200">
              <a:buFontTx/>
              <a:buChar char="-"/>
            </a:pPr>
            <a:r>
              <a:rPr lang="sr-Cyrl-RS" dirty="0"/>
              <a:t>н</a:t>
            </a:r>
            <a:r>
              <a:rPr lang="sr-Cyrl-RS" dirty="0" smtClean="0"/>
              <a:t>ајчитанији део рада</a:t>
            </a:r>
          </a:p>
          <a:p>
            <a:pPr marL="457200" indent="-457200">
              <a:buFontTx/>
              <a:buChar char="-"/>
            </a:pPr>
            <a:endParaRPr lang="sr-Cyrl-RS" dirty="0" smtClean="0"/>
          </a:p>
          <a:p>
            <a:pPr marL="457200" indent="-457200">
              <a:buFontTx/>
              <a:buChar char="-"/>
            </a:pPr>
            <a:r>
              <a:rPr lang="sr-Cyrl-RS" dirty="0"/>
              <a:t>п</a:t>
            </a:r>
            <a:r>
              <a:rPr lang="sr-Cyrl-RS" dirty="0" smtClean="0"/>
              <a:t>ише се на почетку рада (испод наслова)</a:t>
            </a:r>
          </a:p>
          <a:p>
            <a:pPr marL="457200" indent="-457200">
              <a:buFontTx/>
              <a:buChar char="-"/>
            </a:pPr>
            <a:endParaRPr lang="sr-Cyrl-RS" dirty="0" smtClean="0"/>
          </a:p>
          <a:p>
            <a:pPr marL="457200" indent="-457200">
              <a:buFontTx/>
              <a:buChar char="-"/>
            </a:pPr>
            <a:r>
              <a:rPr lang="sr-Cyrl-RS" dirty="0" smtClean="0"/>
              <a:t>појављује се и самостално (сек.публикац.)</a:t>
            </a:r>
          </a:p>
          <a:p>
            <a:pPr marL="457200" indent="-457200">
              <a:buFontTx/>
              <a:buChar char="-"/>
            </a:pPr>
            <a:endParaRPr lang="sr-Cyrl-RS" dirty="0" smtClean="0"/>
          </a:p>
          <a:p>
            <a:pPr marL="457200" indent="-457200">
              <a:buFontTx/>
              <a:buChar char="-"/>
            </a:pPr>
            <a:r>
              <a:rPr lang="sr-Cyrl-RS" dirty="0" smtClean="0"/>
              <a:t>пише се у пасиву и трећем лицу</a:t>
            </a:r>
          </a:p>
          <a:p>
            <a:pPr marL="457200" indent="-457200">
              <a:buFontTx/>
              <a:buChar char="-"/>
            </a:pPr>
            <a:endParaRPr lang="sr-Cyrl-RS" dirty="0" smtClean="0"/>
          </a:p>
          <a:p>
            <a:pPr marL="457200" indent="-457200">
              <a:buFontTx/>
              <a:buChar char="-"/>
            </a:pPr>
            <a:r>
              <a:rPr lang="sr-Cyrl-RS" dirty="0" smtClean="0"/>
              <a:t>не садржи референце и фусноте</a:t>
            </a:r>
          </a:p>
          <a:p>
            <a:pPr marL="457200" indent="-457200">
              <a:buFontTx/>
              <a:buChar char="-"/>
            </a:pPr>
            <a:endParaRPr lang="sr-Cyrl-RS" dirty="0" smtClean="0"/>
          </a:p>
          <a:p>
            <a:r>
              <a:rPr lang="sr-Cyrl-RS" dirty="0" smtClean="0"/>
              <a:t>-    избегавати скраћенице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15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2204" y="2314600"/>
            <a:ext cx="7822605" cy="4543400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sr-Cyrl-RS" dirty="0" smtClean="0"/>
              <a:t>Неопходне због индексирања чланка</a:t>
            </a:r>
          </a:p>
          <a:p>
            <a:pPr marL="457200" indent="-457200">
              <a:buFontTx/>
              <a:buChar char="-"/>
            </a:pPr>
            <a:endParaRPr lang="sr-Cyrl-RS" dirty="0" smtClean="0"/>
          </a:p>
          <a:p>
            <a:pPr marL="457200" indent="-457200">
              <a:buFontTx/>
              <a:buChar char="-"/>
            </a:pPr>
            <a:r>
              <a:rPr lang="sr-Cyrl-RS" dirty="0" smtClean="0"/>
              <a:t>Не користити речи из наслова</a:t>
            </a:r>
          </a:p>
          <a:p>
            <a:pPr marL="457200" indent="-457200">
              <a:buFontTx/>
              <a:buChar char="-"/>
            </a:pPr>
            <a:endParaRPr lang="sr-Cyrl-RS" dirty="0" smtClean="0"/>
          </a:p>
          <a:p>
            <a:pPr marL="457200" indent="-457200">
              <a:buFontTx/>
              <a:buChar char="-"/>
            </a:pPr>
            <a:r>
              <a:rPr lang="sr-Cyrl-RS" dirty="0" smtClean="0"/>
              <a:t>Пишу се испод текста сажетка</a:t>
            </a:r>
          </a:p>
          <a:p>
            <a:pPr marL="457200" indent="-457200">
              <a:buFontTx/>
              <a:buChar char="-"/>
            </a:pPr>
            <a:endParaRPr lang="sr-Cyrl-RS" dirty="0" smtClean="0"/>
          </a:p>
          <a:p>
            <a:pPr marL="457200" indent="-457200">
              <a:buFontTx/>
              <a:buChar char="-"/>
            </a:pPr>
            <a:r>
              <a:rPr lang="sr-Cyrl-RS" dirty="0" smtClean="0"/>
              <a:t>Обично до 5 речи, понекад до 10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66220" y="1"/>
            <a:ext cx="7008574" cy="1052736"/>
          </a:xfrm>
        </p:spPr>
        <p:txBody>
          <a:bodyPr>
            <a:normAutofit/>
          </a:bodyPr>
          <a:lstStyle/>
          <a:p>
            <a:pPr algn="ctr"/>
            <a:r>
              <a:rPr lang="sr-Cyrl-RS" sz="4000" u="sng" dirty="0" smtClean="0"/>
              <a:t>САЖЕТАК – КЉУЧНЕ РЕЧИ</a:t>
            </a:r>
            <a:endParaRPr lang="en-US" sz="4000" u="sng" dirty="0"/>
          </a:p>
        </p:txBody>
      </p:sp>
    </p:spTree>
    <p:extLst>
      <p:ext uri="{BB962C8B-B14F-4D97-AF65-F5344CB8AC3E}">
        <p14:creationId xmlns:p14="http://schemas.microsoft.com/office/powerpoint/2010/main" val="3233108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764" y="1484784"/>
            <a:ext cx="8208912" cy="5373216"/>
          </a:xfrm>
        </p:spPr>
        <p:txBody>
          <a:bodyPr>
            <a:noAutofit/>
          </a:bodyPr>
          <a:lstStyle/>
          <a:p>
            <a:r>
              <a:rPr lang="sr-Cyrl-RS" sz="2800" dirty="0" smtClean="0"/>
              <a:t>- </a:t>
            </a:r>
            <a:r>
              <a:rPr lang="sr-Cyrl-RS" sz="2800" b="1" u="sng" dirty="0" smtClean="0"/>
              <a:t>Увод </a:t>
            </a:r>
            <a:r>
              <a:rPr lang="sr-Cyrl-RS" sz="2800" dirty="0" smtClean="0"/>
              <a:t> (које је истраживачко питање постављено</a:t>
            </a:r>
            <a:r>
              <a:rPr lang="sr-Latn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sr-Cyrl-RS" sz="2800" dirty="0" smtClean="0"/>
              <a:t> Који проблем је проучаван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sr-Cyrl-RS" sz="2800" dirty="0" smtClean="0"/>
              <a:t> Шта су други до сада открили, а шта Ви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sr-Cyrl-RS" sz="2800" dirty="0" smtClean="0"/>
              <a:t>)</a:t>
            </a:r>
            <a:br>
              <a:rPr lang="sr-Cyrl-RS" sz="2800" dirty="0" smtClean="0"/>
            </a:br>
            <a:r>
              <a:rPr lang="sr-Cyrl-RS" sz="2800" dirty="0" smtClean="0"/>
              <a:t>- </a:t>
            </a:r>
            <a:r>
              <a:rPr lang="sr-Cyrl-RS" sz="2800" b="1" u="sng" dirty="0" smtClean="0"/>
              <a:t>Циљ рада </a:t>
            </a:r>
            <a:r>
              <a:rPr lang="sr-Cyrl-RS" sz="2800" dirty="0" smtClean="0"/>
              <a:t>(шта је сврха истраживања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sr-Cyrl-RS" sz="2800" dirty="0" smtClean="0"/>
              <a:t>)</a:t>
            </a:r>
            <a:br>
              <a:rPr lang="sr-Cyrl-RS" sz="2800" dirty="0" smtClean="0"/>
            </a:br>
            <a:r>
              <a:rPr lang="sr-Cyrl-RS" sz="2800" dirty="0" smtClean="0"/>
              <a:t>- </a:t>
            </a:r>
            <a:r>
              <a:rPr lang="sr-Cyrl-RS" sz="2800" b="1" u="sng" dirty="0" smtClean="0"/>
              <a:t>Материјал и методе </a:t>
            </a:r>
            <a:r>
              <a:rPr lang="sr-Cyrl-RS" sz="2800" dirty="0" smtClean="0"/>
              <a:t>(Како сте то урадили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sr-Cyrl-RS" sz="2800" dirty="0" smtClean="0"/>
              <a:t> К</a:t>
            </a:r>
            <a:r>
              <a:rPr lang="sr-Latn-RS" sz="2800" dirty="0" smtClean="0"/>
              <a:t>o</a:t>
            </a:r>
            <a:r>
              <a:rPr lang="sr-Cyrl-RS" sz="2800" dirty="0" smtClean="0"/>
              <a:t>је су методе коришћене у истраживању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sr-Cyrl-RS" sz="2800" dirty="0" smtClean="0"/>
              <a:t>)</a:t>
            </a:r>
            <a:br>
              <a:rPr lang="sr-Cyrl-RS" sz="2800" dirty="0" smtClean="0"/>
            </a:br>
            <a:r>
              <a:rPr lang="sr-Cyrl-RS" sz="2800" dirty="0" smtClean="0"/>
              <a:t>- </a:t>
            </a:r>
            <a:r>
              <a:rPr lang="sr-Cyrl-RS" sz="2800" b="1" u="sng" dirty="0" smtClean="0"/>
              <a:t>Резултати </a:t>
            </a:r>
            <a:r>
              <a:rPr lang="sr-Cyrl-RS" sz="2800" dirty="0" smtClean="0"/>
              <a:t>(Шта је откривено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sr-Cyrl-RS" sz="2800" dirty="0" smtClean="0"/>
              <a:t>)</a:t>
            </a:r>
            <a:br>
              <a:rPr lang="sr-Cyrl-RS" sz="2800" dirty="0" smtClean="0"/>
            </a:br>
            <a:r>
              <a:rPr lang="sr-Cyrl-RS" sz="2800" dirty="0" smtClean="0"/>
              <a:t>- Дискусија (Шта резултати значе у односу на друга истраживања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sr-Cyrl-RS" sz="2800" dirty="0" smtClean="0"/>
              <a:t> Какав значај имају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sr-Cyrl-RS" sz="2800" dirty="0" smtClean="0"/>
              <a:t> Какви су даљи планови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sr-Cyrl-RS" sz="2800" dirty="0" smtClean="0"/>
              <a:t>)</a:t>
            </a:r>
            <a:br>
              <a:rPr lang="sr-Cyrl-RS" sz="2800" dirty="0" smtClean="0"/>
            </a:br>
            <a:r>
              <a:rPr lang="sr-Cyrl-RS" sz="2800" dirty="0" smtClean="0"/>
              <a:t>- </a:t>
            </a:r>
            <a:r>
              <a:rPr lang="sr-Cyrl-RS" sz="2800" b="1" u="sng" dirty="0" smtClean="0"/>
              <a:t>Закључак</a:t>
            </a:r>
            <a:r>
              <a:rPr lang="sr-Cyrl-RS" sz="2800" dirty="0" smtClean="0"/>
              <a:t> (Шта је закључено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sr-Cyrl-RS" sz="2800" dirty="0" smtClean="0"/>
              <a:t>)</a:t>
            </a:r>
            <a:br>
              <a:rPr lang="sr-Cyrl-RS" sz="2800" dirty="0" smtClean="0"/>
            </a:br>
            <a:r>
              <a:rPr lang="sr-Cyrl-RS" sz="2800" dirty="0" smtClean="0"/>
              <a:t>- </a:t>
            </a:r>
            <a:r>
              <a:rPr lang="sr-Cyrl-RS" sz="2800" b="1" u="sng" dirty="0" smtClean="0"/>
              <a:t>Литература</a:t>
            </a:r>
            <a:r>
              <a:rPr lang="sr-Cyrl-RS" sz="2800" dirty="0" smtClean="0"/>
              <a:t> (која је литература коришћена</a:t>
            </a:r>
            <a:r>
              <a:rPr 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sr-Cyrl-RS" sz="2800" dirty="0" smtClean="0"/>
              <a:t>)</a:t>
            </a:r>
            <a:br>
              <a:rPr lang="sr-Cyrl-RS" sz="2800" dirty="0" smtClean="0"/>
            </a:b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933" y="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4000" u="sng" dirty="0" smtClean="0"/>
              <a:t>ОСНОВНА СТРУКТУРА НАУЧНОГ РАДА</a:t>
            </a:r>
            <a:endParaRPr lang="en-US" sz="4000" u="sng" dirty="0"/>
          </a:p>
        </p:txBody>
      </p:sp>
    </p:spTree>
    <p:extLst>
      <p:ext uri="{BB962C8B-B14F-4D97-AF65-F5344CB8AC3E}">
        <p14:creationId xmlns:p14="http://schemas.microsoft.com/office/powerpoint/2010/main" val="19976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3888" y="2996952"/>
            <a:ext cx="7008574" cy="2736304"/>
          </a:xfrm>
        </p:spPr>
        <p:txBody>
          <a:bodyPr>
            <a:normAutofit/>
          </a:bodyPr>
          <a:lstStyle/>
          <a:p>
            <a:r>
              <a:rPr lang="sr-Cyrl-RS" sz="3200" dirty="0" smtClean="0"/>
              <a:t>У науци без обзира на велика научна открића, посао ће бити завршен тек када резултати испитивања буду публиковани</a:t>
            </a:r>
            <a:endParaRPr lang="sr-Latn-R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8188" y="1052736"/>
            <a:ext cx="7440622" cy="1244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„Scientific writing is the transmission of a clear signal to a recipient</a:t>
            </a:r>
            <a:r>
              <a:rPr lang="en-US" dirty="0" smtClean="0"/>
              <a:t>”</a:t>
            </a:r>
            <a:endParaRPr lang="sr-Cyrl-RS" dirty="0" smtClean="0"/>
          </a:p>
          <a:p>
            <a:r>
              <a:rPr lang="sr-Cyrl-RS" dirty="0"/>
              <a:t> </a:t>
            </a:r>
            <a:r>
              <a:rPr lang="sr-Cyrl-RS" dirty="0" smtClean="0"/>
              <a:t>                                                </a:t>
            </a:r>
            <a:r>
              <a:rPr lang="sr-Latn-RS" i="1" dirty="0"/>
              <a:t>Robert A. Day</a:t>
            </a:r>
            <a:endParaRPr lang="sr-Latn-R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115335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764" y="1988841"/>
            <a:ext cx="8280920" cy="4608512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- Препоруке о техничком изгледу рада</a:t>
            </a:r>
            <a:br>
              <a:rPr lang="sr-Cyrl-RS" sz="2800" dirty="0" smtClean="0"/>
            </a:br>
            <a:r>
              <a:rPr lang="sr-Cyrl-RS" sz="2800" dirty="0" smtClean="0"/>
              <a:t>- Користити садашње време током пис</a:t>
            </a:r>
            <a:r>
              <a:rPr lang="sr-Latn-RS" sz="2800" dirty="0" smtClean="0"/>
              <a:t>a</a:t>
            </a:r>
            <a:r>
              <a:rPr lang="sr-Cyrl-RS" sz="2800" dirty="0" smtClean="0"/>
              <a:t>ња</a:t>
            </a:r>
            <a:br>
              <a:rPr lang="sr-Cyrl-RS" sz="2800" dirty="0" smtClean="0"/>
            </a:br>
            <a:r>
              <a:rPr lang="sr-Cyrl-RS" sz="2800" dirty="0" smtClean="0"/>
              <a:t>- Користити прошло време за описивање одређених резултата</a:t>
            </a:r>
            <a:br>
              <a:rPr lang="sr-Cyrl-RS" sz="2800" dirty="0" smtClean="0"/>
            </a:br>
            <a:r>
              <a:rPr lang="sr-Cyrl-RS" sz="2800" dirty="0" smtClean="0"/>
              <a:t>- не дозволити да литературни извори утичу на организацију вашега рада</a:t>
            </a:r>
            <a:br>
              <a:rPr lang="sr-Cyrl-RS" sz="2800" dirty="0" smtClean="0"/>
            </a:br>
            <a:r>
              <a:rPr lang="sr-Cyrl-RS" sz="2800" dirty="0" smtClean="0"/>
              <a:t>- У дискусију укључити литературне изворе</a:t>
            </a:r>
            <a:br>
              <a:rPr lang="sr-Cyrl-RS" sz="2800" dirty="0" smtClean="0"/>
            </a:br>
            <a:r>
              <a:rPr lang="sr-Cyrl-RS" sz="2800" dirty="0" smtClean="0"/>
              <a:t>- резимирајте, анализирајте, објасните и процените литературне податке</a:t>
            </a:r>
            <a:br>
              <a:rPr lang="sr-Cyrl-RS" sz="2800" dirty="0" smtClean="0"/>
            </a:br>
            <a:r>
              <a:rPr lang="sr-Cyrl-RS" sz="2800" dirty="0" smtClean="0"/>
              <a:t>- У закључку укажите у ком правцу треба наставити истраживање </a:t>
            </a:r>
            <a:endParaRPr lang="sr-Latn-R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921" y="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4000" u="sng" dirty="0" smtClean="0"/>
              <a:t>ПРАВИЛА ПРИЛИКОМ ПИСАЊА НАУЧНОГ РАДА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1764581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441" y="1916832"/>
            <a:ext cx="8128235" cy="4941168"/>
          </a:xfrm>
        </p:spPr>
        <p:txBody>
          <a:bodyPr>
            <a:normAutofit/>
          </a:bodyPr>
          <a:lstStyle/>
          <a:p>
            <a:r>
              <a:rPr lang="sr-Latn-RS" sz="2800" dirty="0" smtClean="0"/>
              <a:t>* </a:t>
            </a:r>
            <a:r>
              <a:rPr lang="sr-Cyrl-RS" sz="2800" dirty="0" smtClean="0"/>
              <a:t>Представити значај предмета истраживања (шта се зна,а шта не зна)</a:t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* дефинишу се хипотеза и циљеви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* објаснити значај- допринос истраживања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Увод мора да буде јасан, кратак и да побуди интересовање читаоца за циљем рада</a:t>
            </a:r>
            <a:br>
              <a:rPr lang="sr-Cyrl-RS" sz="2800" dirty="0" smtClean="0"/>
            </a:br>
            <a:r>
              <a:rPr lang="sr-Cyrl-RS" sz="2800" dirty="0" smtClean="0"/>
              <a:t>Увод мора да се састоји из: 1.предмета истраживања, 2. хипотеза и циљ истраживања 3. значај истраживања</a:t>
            </a:r>
            <a:endParaRPr lang="sr-Latn-R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589" y="18864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4400" u="sng" dirty="0" smtClean="0"/>
              <a:t>УВОД</a:t>
            </a:r>
            <a:endParaRPr lang="sr-Latn-RS" sz="4400" u="sng" dirty="0"/>
          </a:p>
        </p:txBody>
      </p:sp>
    </p:spTree>
    <p:extLst>
      <p:ext uri="{BB962C8B-B14F-4D97-AF65-F5344CB8AC3E}">
        <p14:creationId xmlns:p14="http://schemas.microsoft.com/office/powerpoint/2010/main" val="327886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963389" y="103705"/>
            <a:ext cx="3692464" cy="15953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9" name="TextBox 8"/>
          <p:cNvSpPr txBox="1"/>
          <p:nvPr/>
        </p:nvSpPr>
        <p:spPr>
          <a:xfrm>
            <a:off x="2527438" y="578237"/>
            <a:ext cx="27414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000" dirty="0" smtClean="0">
                <a:solidFill>
                  <a:schemeClr val="bg1"/>
                </a:solidFill>
              </a:rPr>
              <a:t>Дефинисање предмета истраживања</a:t>
            </a:r>
            <a:endParaRPr lang="sr-Latn-RS" sz="1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84106" y="932156"/>
            <a:ext cx="2028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900" dirty="0" smtClean="0">
                <a:solidFill>
                  <a:schemeClr val="bg1"/>
                </a:solidFill>
              </a:rPr>
              <a:t>Значај предмета истраживања</a:t>
            </a:r>
          </a:p>
          <a:p>
            <a:r>
              <a:rPr lang="sr-Cyrl-RS" sz="900" dirty="0" smtClean="0">
                <a:solidFill>
                  <a:schemeClr val="bg1"/>
                </a:solidFill>
              </a:rPr>
              <a:t>Шта се зна..шта се не зна</a:t>
            </a:r>
            <a:endParaRPr lang="sr-Latn-RS" sz="900" dirty="0">
              <a:solidFill>
                <a:schemeClr val="bg1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3567305" y="1831299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4" name="Oval 13"/>
          <p:cNvSpPr/>
          <p:nvPr/>
        </p:nvSpPr>
        <p:spPr>
          <a:xfrm>
            <a:off x="1943999" y="2611567"/>
            <a:ext cx="3692464" cy="15953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5" name="Oval 14"/>
          <p:cNvSpPr/>
          <p:nvPr/>
        </p:nvSpPr>
        <p:spPr>
          <a:xfrm>
            <a:off x="1943999" y="5075635"/>
            <a:ext cx="3692464" cy="15953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6" name="Down Arrow 15"/>
          <p:cNvSpPr/>
          <p:nvPr/>
        </p:nvSpPr>
        <p:spPr>
          <a:xfrm>
            <a:off x="3567305" y="4317264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17" name="TextBox 16"/>
          <p:cNvSpPr txBox="1"/>
          <p:nvPr/>
        </p:nvSpPr>
        <p:spPr>
          <a:xfrm>
            <a:off x="2728081" y="2812527"/>
            <a:ext cx="21242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000" dirty="0" smtClean="0">
                <a:solidFill>
                  <a:schemeClr val="bg1"/>
                </a:solidFill>
              </a:rPr>
              <a:t>Постављање хипотезе и циља</a:t>
            </a:r>
            <a:endParaRPr lang="sr-Latn-RS" sz="10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04311" y="5373216"/>
            <a:ext cx="23246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000" dirty="0" smtClean="0">
                <a:solidFill>
                  <a:schemeClr val="bg1"/>
                </a:solidFill>
              </a:rPr>
              <a:t>Значај – допринос истраживања</a:t>
            </a:r>
            <a:endParaRPr lang="sr-Latn-RS" sz="10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76170" y="3323322"/>
            <a:ext cx="230543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900" dirty="0" smtClean="0">
                <a:solidFill>
                  <a:schemeClr val="bg1"/>
                </a:solidFill>
              </a:rPr>
              <a:t>Идеја за решење што се не зна</a:t>
            </a:r>
          </a:p>
          <a:p>
            <a:endParaRPr lang="sr-Cyrl-RS" sz="900" dirty="0">
              <a:solidFill>
                <a:schemeClr val="bg1"/>
              </a:solidFill>
            </a:endParaRPr>
          </a:p>
          <a:p>
            <a:r>
              <a:rPr lang="sr-Cyrl-RS" sz="900" dirty="0" smtClean="0">
                <a:solidFill>
                  <a:schemeClr val="bg1"/>
                </a:solidFill>
              </a:rPr>
              <a:t>Постављање истраживачког питања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980027" y="5758988"/>
            <a:ext cx="17732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900" dirty="0" smtClean="0">
                <a:solidFill>
                  <a:schemeClr val="bg1"/>
                </a:solidFill>
              </a:rPr>
              <a:t>Практични и/или теоретски</a:t>
            </a:r>
          </a:p>
        </p:txBody>
      </p:sp>
      <p:sp>
        <p:nvSpPr>
          <p:cNvPr id="21" name="TextBox 20"/>
          <p:cNvSpPr txBox="1"/>
          <p:nvPr/>
        </p:nvSpPr>
        <p:spPr>
          <a:xfrm rot="17160000">
            <a:off x="4574095" y="2744703"/>
            <a:ext cx="5226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800" u="sng" dirty="0" smtClean="0">
                <a:solidFill>
                  <a:schemeClr val="accent1"/>
                </a:solidFill>
              </a:rPr>
              <a:t>ОСНОВНИ ДЕЛОВИ УВОДА НАУЧНОГ РАДА</a:t>
            </a:r>
          </a:p>
        </p:txBody>
      </p:sp>
    </p:spTree>
    <p:extLst>
      <p:ext uri="{BB962C8B-B14F-4D97-AF65-F5344CB8AC3E}">
        <p14:creationId xmlns:p14="http://schemas.microsoft.com/office/powerpoint/2010/main" val="215076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780" y="1485627"/>
            <a:ext cx="8136904" cy="4889773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- Увод треба да буде кратак са 3-4 пасуса (до 600 речи или 1-2 куцане стране)</a:t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- У Првом пасусу се читала информише шта се о предмету истраживања зна, у другом пасусу оно што се не зна, а у трећем се прецизно наводи циљ и значај истраживања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На карају увода може се навести и дизајн истраживања</a:t>
            </a:r>
            <a:br>
              <a:rPr lang="sr-Cyrl-RS" sz="2800" dirty="0" smtClean="0"/>
            </a:br>
            <a:endParaRPr lang="sr-Latn-RS" sz="28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765820" y="-315416"/>
            <a:ext cx="7008574" cy="1296987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marL="0" indent="0" algn="l" defTabSz="1218987" rtl="0" eaLnBrk="1" latinLnBrk="0" hangingPunct="1">
              <a:lnSpc>
                <a:spcPct val="95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8987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480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7973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467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6960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453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5947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Cyrl-RS" sz="4400" u="sng" dirty="0" smtClean="0"/>
              <a:t>УВОД</a:t>
            </a:r>
            <a:endParaRPr lang="sr-Latn-RS" sz="4400" u="sng" dirty="0"/>
          </a:p>
        </p:txBody>
      </p:sp>
    </p:spTree>
    <p:extLst>
      <p:ext uri="{BB962C8B-B14F-4D97-AF65-F5344CB8AC3E}">
        <p14:creationId xmlns:p14="http://schemas.microsoft.com/office/powerpoint/2010/main" val="55412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950" y="1556792"/>
            <a:ext cx="8208911" cy="5085184"/>
          </a:xfrm>
        </p:spPr>
        <p:txBody>
          <a:bodyPr>
            <a:noAutofit/>
          </a:bodyPr>
          <a:lstStyle/>
          <a:p>
            <a:r>
              <a:rPr lang="sr-Cyrl-RS" sz="2800" dirty="0" smtClean="0"/>
              <a:t>- </a:t>
            </a:r>
            <a:r>
              <a:rPr lang="sr-Cyrl-RS" sz="2400" dirty="0" smtClean="0"/>
              <a:t>Истраживање почиње дефинисањем проблема који истраживач жели да реши</a:t>
            </a:r>
            <a:r>
              <a:rPr lang="sr-Latn-RS" sz="2400" dirty="0" smtClean="0"/>
              <a:t/>
            </a:r>
            <a:br>
              <a:rPr lang="sr-Latn-RS" sz="2400" dirty="0" smtClean="0"/>
            </a:br>
            <a:r>
              <a:rPr lang="sr-Cyrl-RS" sz="2400" dirty="0" smtClean="0"/>
              <a:t/>
            </a:r>
            <a:br>
              <a:rPr lang="sr-Cyrl-RS" sz="2400" dirty="0" smtClean="0"/>
            </a:br>
            <a:r>
              <a:rPr lang="sr-Cyrl-RS" sz="2400" dirty="0" smtClean="0"/>
              <a:t>- Дефинисању проблема предходи анализа литературе, разматрање теоријског модела и предходног знања о испитиваној појави</a:t>
            </a:r>
            <a:r>
              <a:rPr lang="sr-Latn-RS" sz="2400" dirty="0" smtClean="0"/>
              <a:t/>
            </a:r>
            <a:br>
              <a:rPr lang="sr-Latn-RS" sz="2400" dirty="0" smtClean="0"/>
            </a:br>
            <a:r>
              <a:rPr lang="sr-Cyrl-RS" sz="2400" dirty="0" smtClean="0"/>
              <a:t/>
            </a:r>
            <a:br>
              <a:rPr lang="sr-Cyrl-RS" sz="2400" dirty="0" smtClean="0"/>
            </a:br>
            <a:r>
              <a:rPr lang="sr-Cyrl-RS" sz="2400" dirty="0" smtClean="0"/>
              <a:t>- Очекивани одговор на истраживачко питање јесте ХИПОТЕЗА</a:t>
            </a:r>
            <a:r>
              <a:rPr lang="sr-Latn-RS" sz="2400" dirty="0" smtClean="0"/>
              <a:t/>
            </a:r>
            <a:br>
              <a:rPr lang="sr-Latn-RS" sz="2400" dirty="0" smtClean="0"/>
            </a:br>
            <a:r>
              <a:rPr lang="sr-Cyrl-RS" sz="2400" dirty="0" smtClean="0"/>
              <a:t/>
            </a:r>
            <a:br>
              <a:rPr lang="sr-Cyrl-RS" sz="2400" dirty="0" smtClean="0"/>
            </a:br>
            <a:r>
              <a:rPr lang="sr-Cyrl-RS" sz="2400" dirty="0" smtClean="0"/>
              <a:t>- Истраживачко питање и хипотеза у истраживању одређују ЦИЉ</a:t>
            </a:r>
            <a:r>
              <a:rPr lang="sr-Latn-RS" sz="2400" dirty="0" smtClean="0"/>
              <a:t/>
            </a:r>
            <a:br>
              <a:rPr lang="sr-Latn-RS" sz="2400" dirty="0" smtClean="0"/>
            </a:br>
            <a:r>
              <a:rPr lang="sr-Cyrl-RS" sz="2400" dirty="0" smtClean="0"/>
              <a:t/>
            </a:r>
            <a:br>
              <a:rPr lang="sr-Cyrl-RS" sz="2400" dirty="0" smtClean="0"/>
            </a:br>
            <a:r>
              <a:rPr lang="sr-Cyrl-RS" sz="2400" dirty="0" smtClean="0"/>
              <a:t>- Хипотеза коју поставља истраживач је предикција изведена из теорије која се тестира, а то је опис резултата које истраживач очекује да добије</a:t>
            </a:r>
            <a:endParaRPr lang="sr-Latn-R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3180" y="259805"/>
            <a:ext cx="8208911" cy="1296987"/>
          </a:xfrm>
        </p:spPr>
        <p:txBody>
          <a:bodyPr>
            <a:noAutofit/>
          </a:bodyPr>
          <a:lstStyle/>
          <a:p>
            <a:pPr algn="ctr"/>
            <a:r>
              <a:rPr lang="sr-Cyrl-RS" sz="3600" u="sng" dirty="0" smtClean="0"/>
              <a:t>ИСТРАЖИВАЧКО ПИТАЊЕ, ИСТРАЖИВАЧКА ХИПОТЕЗА И ЦИЉ ИСТРАЖИВАЊА</a:t>
            </a:r>
            <a:endParaRPr lang="sr-Latn-RS" sz="3600" u="sng" dirty="0"/>
          </a:p>
        </p:txBody>
      </p:sp>
    </p:spTree>
    <p:extLst>
      <p:ext uri="{BB962C8B-B14F-4D97-AF65-F5344CB8AC3E}">
        <p14:creationId xmlns:p14="http://schemas.microsoft.com/office/powerpoint/2010/main" val="350244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780" y="1484784"/>
            <a:ext cx="9001000" cy="5373216"/>
          </a:xfrm>
        </p:spPr>
        <p:txBody>
          <a:bodyPr>
            <a:normAutofit fontScale="90000"/>
          </a:bodyPr>
          <a:lstStyle/>
          <a:p>
            <a:r>
              <a:rPr lang="sr-Cyrl-RS" sz="2800" dirty="0" smtClean="0"/>
              <a:t>- ЕТИОЛОГИЈА (циљ да се докаже веза између неког фактора и одређеног исхода)</a:t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- ПРОГНОЗА (преживљавање, смртни исход, ремисија, оздрављење, компликације)</a:t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- ЕФЕКТИВНОСТ ТРЕТМАНА (испитати ефикасност неког третмана у односу на други)</a:t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- УЧЕСТАЛОСТ НЕЖЕЉЕНИХ ЕФЕКАТА ЛЕКА </a:t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- УЧЕСТАЛОСТ ЈАВЉАЊА БОЛЕСТИ (инциденца и преваленца)</a:t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- ТАЧНОСТ ДИЈАГНОСТИЧКИХ ТЕСТОВА</a:t>
            </a:r>
            <a:endParaRPr lang="sr-Latn-RS" sz="28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05780" y="1"/>
            <a:ext cx="8208911" cy="908720"/>
          </a:xfrm>
          <a:prstGeom prst="rect">
            <a:avLst/>
          </a:prstGeom>
        </p:spPr>
        <p:txBody>
          <a:bodyPr vert="horz" lIns="121899" tIns="60949" rIns="121899" bIns="60949" rtlCol="0" anchor="b">
            <a:noAutofit/>
          </a:bodyPr>
          <a:lstStyle>
            <a:lvl1pPr marL="0" indent="0" algn="l" defTabSz="1218987" rtl="0" eaLnBrk="1" latinLnBrk="0" hangingPunct="1">
              <a:lnSpc>
                <a:spcPct val="95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8987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480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7973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467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6960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453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5947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Cyrl-RS" sz="4400" u="sng" dirty="0" smtClean="0"/>
              <a:t>ИСТРАЖИВАЧКО ПИТАЊЕ</a:t>
            </a:r>
            <a:endParaRPr lang="sr-Latn-RS" sz="4400" u="sng" dirty="0"/>
          </a:p>
        </p:txBody>
      </p:sp>
    </p:spTree>
    <p:extLst>
      <p:ext uri="{BB962C8B-B14F-4D97-AF65-F5344CB8AC3E}">
        <p14:creationId xmlns:p14="http://schemas.microsoft.com/office/powerpoint/2010/main" val="425880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5123" y="2752764"/>
            <a:ext cx="7826208" cy="4098528"/>
          </a:xfrm>
        </p:spPr>
        <p:txBody>
          <a:bodyPr>
            <a:normAutofit/>
          </a:bodyPr>
          <a:lstStyle/>
          <a:p>
            <a:r>
              <a:rPr lang="sr-Cyrl-RS" sz="3600" u="sng" dirty="0" smtClean="0">
                <a:solidFill>
                  <a:srgbClr val="FF0000"/>
                </a:solidFill>
              </a:rPr>
              <a:t>Истраживачко питање, хипотеза и циљ у истраживању пишу се у последњем пасусу УВОДА </a:t>
            </a:r>
            <a:r>
              <a:rPr lang="sr-Cyrl-RS" sz="3600" u="sng" dirty="0" smtClean="0">
                <a:solidFill>
                  <a:schemeClr val="accent1"/>
                </a:solidFill>
              </a:rPr>
              <a:t>(после прегледа </a:t>
            </a:r>
            <a:r>
              <a:rPr lang="sr-Cyrl-RS" sz="3600" dirty="0" smtClean="0"/>
              <a:t>литературе и дефинисања проблема)</a:t>
            </a:r>
            <a:r>
              <a:rPr lang="sr-Cyrl-RS" sz="2800" dirty="0" smtClean="0"/>
              <a:t/>
            </a:r>
            <a:br>
              <a:rPr lang="sr-Cyrl-RS" sz="2800" dirty="0" smtClean="0"/>
            </a:br>
            <a:endParaRPr lang="sr-Latn-RS" sz="28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12420" y="476672"/>
            <a:ext cx="8208911" cy="1296987"/>
          </a:xfrm>
          <a:prstGeom prst="rect">
            <a:avLst/>
          </a:prstGeom>
        </p:spPr>
        <p:txBody>
          <a:bodyPr vert="horz" lIns="121899" tIns="60949" rIns="121899" bIns="60949" rtlCol="0" anchor="b">
            <a:noAutofit/>
          </a:bodyPr>
          <a:lstStyle>
            <a:lvl1pPr marL="0" indent="0" algn="l" defTabSz="1218987" rtl="0" eaLnBrk="1" latinLnBrk="0" hangingPunct="1">
              <a:lnSpc>
                <a:spcPct val="95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8987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480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7973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467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6960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453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5947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Cyrl-RS" sz="3600" u="sng" dirty="0" smtClean="0"/>
              <a:t>ИСТРАЖИВАЧКО ПИТАЊЕ, ИСТРАЖИВАЧКА ХИПОТЕЗА И ЦИЉ ИСТРАЖИВАЊА</a:t>
            </a:r>
            <a:endParaRPr lang="sr-Latn-RS" sz="3600" u="sng" dirty="0"/>
          </a:p>
        </p:txBody>
      </p:sp>
    </p:spTree>
    <p:extLst>
      <p:ext uri="{BB962C8B-B14F-4D97-AF65-F5344CB8AC3E}">
        <p14:creationId xmlns:p14="http://schemas.microsoft.com/office/powerpoint/2010/main" val="1121079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588" y="2060848"/>
            <a:ext cx="7730095" cy="4797152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Пример:</a:t>
            </a:r>
            <a:br>
              <a:rPr lang="sr-Cyrl-RS" sz="2400" dirty="0" smtClean="0"/>
            </a:br>
            <a:r>
              <a:rPr lang="sr-Cyrl-RS" sz="2400" u="sng" dirty="0" smtClean="0"/>
              <a:t>Истраживачко питање</a:t>
            </a:r>
            <a:br>
              <a:rPr lang="sr-Cyrl-RS" sz="2400" u="sng" dirty="0" smtClean="0"/>
            </a:br>
            <a:r>
              <a:rPr lang="sr-Cyrl-RS" sz="2400" dirty="0" smtClean="0"/>
              <a:t>да ли постоји повезаност остеопорозе и физичке неактивности на послу код радно активних особа старости преко 60 година?</a:t>
            </a:r>
            <a:br>
              <a:rPr lang="sr-Cyrl-RS" sz="2400" dirty="0" smtClean="0"/>
            </a:br>
            <a:r>
              <a:rPr lang="sr-Cyrl-RS" sz="2400" u="sng" dirty="0" smtClean="0"/>
              <a:t>Хипотеза</a:t>
            </a:r>
            <a:r>
              <a:rPr lang="sr-Cyrl-RS" sz="2400" dirty="0" smtClean="0"/>
              <a:t/>
            </a:r>
            <a:br>
              <a:rPr lang="sr-Cyrl-RS" sz="2400" dirty="0" smtClean="0"/>
            </a:br>
            <a:r>
              <a:rPr lang="sr-Cyrl-RS" sz="2400" dirty="0" smtClean="0"/>
              <a:t>постоји повезаност остеопорозе и физичке активности на послу код </a:t>
            </a:r>
            <a:r>
              <a:rPr lang="sr-Cyrl-RS" sz="2400" dirty="0"/>
              <a:t>радно активних особа старости преко 60 </a:t>
            </a:r>
            <a:r>
              <a:rPr lang="sr-Cyrl-RS" sz="2400" dirty="0" smtClean="0"/>
              <a:t>година</a:t>
            </a:r>
            <a:br>
              <a:rPr lang="sr-Cyrl-RS" sz="2400" dirty="0" smtClean="0"/>
            </a:br>
            <a:r>
              <a:rPr lang="sr-Cyrl-RS" sz="2400" u="sng" dirty="0" smtClean="0"/>
              <a:t>Циљ</a:t>
            </a:r>
            <a:r>
              <a:rPr lang="sr-Cyrl-RS" sz="2400" dirty="0" smtClean="0"/>
              <a:t/>
            </a:r>
            <a:br>
              <a:rPr lang="sr-Cyrl-RS" sz="2400" dirty="0" smtClean="0"/>
            </a:br>
            <a:r>
              <a:rPr lang="sr-Cyrl-RS" sz="2400" dirty="0" smtClean="0"/>
              <a:t>испитати да ли постоји повезаност</a:t>
            </a:r>
            <a:r>
              <a:rPr lang="sr-Cyrl-RS" sz="2400" dirty="0"/>
              <a:t> остеопорозе и физичке активности на послу код радно активних особа старости преко 60 година</a:t>
            </a:r>
            <a:endParaRPr lang="sr-Latn-RS" sz="24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77788" y="548680"/>
            <a:ext cx="8208911" cy="1296987"/>
          </a:xfrm>
          <a:prstGeom prst="rect">
            <a:avLst/>
          </a:prstGeom>
        </p:spPr>
        <p:txBody>
          <a:bodyPr vert="horz" lIns="121899" tIns="60949" rIns="121899" bIns="60949" rtlCol="0" anchor="b">
            <a:noAutofit/>
          </a:bodyPr>
          <a:lstStyle>
            <a:lvl1pPr marL="0" indent="0" algn="l" defTabSz="1218987" rtl="0" eaLnBrk="1" latinLnBrk="0" hangingPunct="1">
              <a:lnSpc>
                <a:spcPct val="95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8987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480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7973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467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6960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453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5947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Cyrl-RS" sz="3600" u="sng" smtClean="0"/>
              <a:t>ИСТРАЖИВАЧКО ПИТАЊЕ, ИСТРАЖИВАЧКА ХИПОТЕЗА И ЦИЉ ИСТРАЖИВАЊА</a:t>
            </a:r>
            <a:endParaRPr lang="sr-Latn-RS" sz="3600" u="sng" dirty="0"/>
          </a:p>
        </p:txBody>
      </p:sp>
    </p:spTree>
    <p:extLst>
      <p:ext uri="{BB962C8B-B14F-4D97-AF65-F5344CB8AC3E}">
        <p14:creationId xmlns:p14="http://schemas.microsoft.com/office/powerpoint/2010/main" val="328983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764" y="1700808"/>
            <a:ext cx="8496944" cy="5157192"/>
          </a:xfrm>
        </p:spPr>
        <p:txBody>
          <a:bodyPr>
            <a:normAutofit/>
          </a:bodyPr>
          <a:lstStyle/>
          <a:p>
            <a:r>
              <a:rPr lang="sr-Cyrl-RS" sz="2800" u="sng" dirty="0" smtClean="0"/>
              <a:t>Материјал</a:t>
            </a:r>
            <a:r>
              <a:rPr lang="sr-Cyrl-RS" sz="2800" dirty="0" smtClean="0"/>
              <a:t> - пацијенти или експерименталне животиње</a:t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- прецизно описати спроведени протокол или експеримент, са свим условима и предузетим радњама</a:t>
            </a:r>
            <a:br>
              <a:rPr lang="sr-Cyrl-RS" sz="2800" dirty="0" smtClean="0"/>
            </a:br>
            <a:r>
              <a:rPr lang="sr-Latn-RS" sz="2800" dirty="0" smtClean="0"/>
              <a:t/>
            </a:r>
            <a:br>
              <a:rPr lang="sr-Latn-RS" sz="2800" dirty="0" smtClean="0"/>
            </a:br>
            <a:r>
              <a:rPr lang="sr-Latn-RS" sz="2800" dirty="0" smtClean="0"/>
              <a:t>- </a:t>
            </a:r>
            <a:r>
              <a:rPr lang="sr-Cyrl-RS" sz="2800" dirty="0" smtClean="0"/>
              <a:t>случајне грешке се контролишу или решавају адекватним избором метода мерења , адекватном методом избора  узорковања и величином узорка као и адекватним избором статистичке методе</a:t>
            </a:r>
            <a:br>
              <a:rPr lang="sr-Cyrl-RS" sz="2800" dirty="0" smtClean="0"/>
            </a:br>
            <a:endParaRPr lang="sr-Latn-R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7701" y="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Latn-RS" sz="4000" u="sng" dirty="0" smtClean="0"/>
              <a:t>MATERIJAL I METODE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213810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884" y="1628800"/>
            <a:ext cx="8151792" cy="4818608"/>
          </a:xfrm>
        </p:spPr>
        <p:txBody>
          <a:bodyPr>
            <a:normAutofit/>
          </a:bodyPr>
          <a:lstStyle/>
          <a:p>
            <a:r>
              <a:rPr lang="sr-Cyrl-RS" sz="2800" u="sng" dirty="0" smtClean="0"/>
              <a:t>Методе</a:t>
            </a:r>
            <a:r>
              <a:rPr lang="sr-Cyrl-RS" sz="2800" dirty="0" smtClean="0"/>
              <a:t> – детаљно описати све примењене методе, тако да се комплетна процедура може поновити од стране и других истраживача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u="sng" dirty="0" smtClean="0">
                <a:solidFill>
                  <a:srgbClr val="FF0000"/>
                </a:solidFill>
              </a:rPr>
              <a:t>Важно:</a:t>
            </a: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овај део рада саджи неколико поднаслова и било би добро да они одговарају поднасловима у поглављу Резултати</a:t>
            </a:r>
            <a:br>
              <a:rPr lang="sr-Cyrl-RS" sz="2800" dirty="0" smtClean="0"/>
            </a:br>
            <a:endParaRPr lang="sr-Latn-RS" sz="2800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797701" y="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Latn-RS" sz="4000" u="sng" dirty="0" smtClean="0"/>
              <a:t>MATERIJAL I METODE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363752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6260" y="908720"/>
            <a:ext cx="7008574" cy="5387057"/>
          </a:xfrm>
        </p:spPr>
        <p:txBody>
          <a:bodyPr>
            <a:noAutofit/>
          </a:bodyPr>
          <a:lstStyle/>
          <a:p>
            <a:r>
              <a:rPr lang="en-US" sz="4000" b="1" dirty="0"/>
              <a:t>“</a:t>
            </a:r>
            <a:r>
              <a:rPr lang="en-US" sz="4000" b="1" i="1" dirty="0"/>
              <a:t>There are three necessary steps</a:t>
            </a:r>
            <a:br>
              <a:rPr lang="en-US" sz="4000" b="1" i="1" dirty="0"/>
            </a:br>
            <a:r>
              <a:rPr lang="en-US" sz="4000" b="1" i="1" dirty="0"/>
              <a:t>in useful research; the first to</a:t>
            </a:r>
            <a:br>
              <a:rPr lang="en-US" sz="4000" b="1" i="1" dirty="0"/>
            </a:br>
            <a:r>
              <a:rPr lang="en-US" sz="4000" b="1" i="1" dirty="0"/>
              <a:t>begin it, the second to end it, and</a:t>
            </a:r>
            <a:br>
              <a:rPr lang="en-US" sz="4000" b="1" i="1" dirty="0"/>
            </a:br>
            <a:r>
              <a:rPr lang="en-US" sz="4000" b="1" i="1" dirty="0"/>
              <a:t>the third to publish it</a:t>
            </a:r>
            <a:r>
              <a:rPr lang="en-US" sz="4000" b="1" dirty="0" smtClean="0"/>
              <a:t>.”</a:t>
            </a:r>
            <a:r>
              <a:rPr lang="sr-Latn-RS" sz="4000" b="1" dirty="0" smtClean="0"/>
              <a:t/>
            </a:r>
            <a:br>
              <a:rPr lang="sr-Latn-RS" sz="4000" b="1" dirty="0" smtClean="0"/>
            </a:br>
            <a:r>
              <a:rPr lang="en-US" sz="4000" b="1" dirty="0"/>
              <a:t/>
            </a:r>
            <a:br>
              <a:rPr lang="en-US" sz="4000" b="1" dirty="0"/>
            </a:br>
            <a:r>
              <a:rPr lang="en-US" sz="4000" b="1" i="1" dirty="0"/>
              <a:t>Michael Faraday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209739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780" y="1628800"/>
            <a:ext cx="7415383" cy="4746600"/>
          </a:xfrm>
        </p:spPr>
        <p:txBody>
          <a:bodyPr>
            <a:normAutofit/>
          </a:bodyPr>
          <a:lstStyle/>
          <a:p>
            <a:r>
              <a:rPr lang="sr-Cyrl-RS" sz="2800" smtClean="0"/>
              <a:t>Дизај студије је план за дефинисање циљева и сврхе истраживања и одговора на истраживачка питања или тестирање хипотезе студије</a:t>
            </a:r>
            <a:endParaRPr lang="sr-Latn-RS" sz="2800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797701" y="1"/>
            <a:ext cx="7008574" cy="90872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>
            <a:lvl1pPr marL="0" indent="0" algn="l" defTabSz="1218987" rtl="0" eaLnBrk="1" latinLnBrk="0" hangingPunct="1">
              <a:lnSpc>
                <a:spcPct val="95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493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218987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480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437973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10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3047467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6960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6453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5947" indent="0" algn="l" defTabSz="1218987" rtl="0" eaLnBrk="1" latinLnBrk="0" hangingPunct="1">
              <a:lnSpc>
                <a:spcPct val="95000"/>
              </a:lnSpc>
              <a:spcBef>
                <a:spcPts val="1066"/>
              </a:spcBef>
              <a:buSzPct val="90000"/>
              <a:buFont typeface="Century Gothic" pitchFamily="34" charset="0"/>
              <a:buNone/>
              <a:defRPr sz="1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r-Cyrl-RS" sz="4000" u="sng" dirty="0" smtClean="0"/>
              <a:t>ДИЗАЈН СТУДИЈЕ 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75361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764" y="1772816"/>
            <a:ext cx="8064896" cy="4602584"/>
          </a:xfrm>
        </p:spPr>
        <p:txBody>
          <a:bodyPr>
            <a:normAutofit/>
          </a:bodyPr>
          <a:lstStyle/>
          <a:p>
            <a:r>
              <a:rPr lang="sr-Cyrl-RS" sz="2800" u="sng" dirty="0" smtClean="0"/>
              <a:t>Резултате приказати истим редоследом како и открића дају одговоре на постављене циљеве</a:t>
            </a:r>
            <a:br>
              <a:rPr lang="sr-Cyrl-RS" sz="2800" u="sng" dirty="0" smtClean="0"/>
            </a:br>
            <a:r>
              <a:rPr lang="sr-Cyrl-RS" sz="2800" u="sng" dirty="0"/>
              <a:t/>
            </a:r>
            <a:br>
              <a:rPr lang="sr-Cyrl-RS" sz="2800" u="sng" dirty="0"/>
            </a:br>
            <a:r>
              <a:rPr lang="sr-Cyrl-RS" sz="2800" dirty="0" smtClean="0"/>
              <a:t>- резултате презентовати кроз табеле, графиконе и илустрације (слике)</a:t>
            </a:r>
            <a:r>
              <a:rPr lang="sr-Latn-RS" sz="2800" dirty="0" smtClean="0"/>
              <a:t/>
            </a:r>
            <a:br>
              <a:rPr lang="sr-Latn-RS" sz="2800" dirty="0" smtClean="0"/>
            </a:br>
            <a:r>
              <a:rPr lang="sr-Latn-RS" sz="2800" dirty="0"/>
              <a:t/>
            </a:r>
            <a:br>
              <a:rPr lang="sr-Latn-RS" sz="2800" dirty="0"/>
            </a:br>
            <a:r>
              <a:rPr lang="sr-Cyrl-RS" sz="2800" dirty="0"/>
              <a:t>„Глупи људи сакупљају чињенице, а паметан човек их селектује“</a:t>
            </a:r>
            <a:br>
              <a:rPr lang="sr-Cyrl-RS" sz="2800" dirty="0"/>
            </a:br>
            <a:r>
              <a:rPr lang="sr-Cyrl-RS" sz="2800" dirty="0"/>
              <a:t>                               </a:t>
            </a:r>
            <a:r>
              <a:rPr lang="sr-Latn-RS" sz="2800" dirty="0"/>
              <a:t>(J.W.Powell 1888)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8533" y="572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4000" u="sng" dirty="0" smtClean="0"/>
              <a:t>РЕЗУЛТАТИ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373460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72" y="1772816"/>
            <a:ext cx="7776864" cy="4602584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Табеле су најјасније за приказивање нумеричких и дескриптивних података</a:t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u="sng" dirty="0" smtClean="0"/>
              <a:t>ДЕЛОВИ ТАБЕЛЕ:</a:t>
            </a:r>
            <a:br>
              <a:rPr lang="sr-Cyrl-RS" sz="2800" u="sng" dirty="0" smtClean="0"/>
            </a:br>
            <a:r>
              <a:rPr lang="sr-Cyrl-RS" sz="2800" u="sng" dirty="0" smtClean="0"/>
              <a:t/>
            </a:r>
            <a:br>
              <a:rPr lang="sr-Cyrl-RS" sz="2800" u="sng" dirty="0" smtClean="0"/>
            </a:br>
            <a:r>
              <a:rPr lang="sr-Cyrl-RS" sz="2800" dirty="0" smtClean="0"/>
              <a:t>- наслов</a:t>
            </a:r>
            <a:br>
              <a:rPr lang="sr-Cyrl-RS" sz="2800" dirty="0" smtClean="0"/>
            </a:br>
            <a:r>
              <a:rPr lang="sr-Cyrl-RS" sz="2800" dirty="0" smtClean="0"/>
              <a:t>- заглавље колона</a:t>
            </a:r>
            <a:br>
              <a:rPr lang="sr-Cyrl-RS" sz="2800" dirty="0" smtClean="0"/>
            </a:br>
            <a:r>
              <a:rPr lang="sr-Cyrl-RS" sz="2800" dirty="0" smtClean="0"/>
              <a:t>- заглавље реда,</a:t>
            </a:r>
            <a:br>
              <a:rPr lang="sr-Cyrl-RS" sz="2800" dirty="0" smtClean="0"/>
            </a:br>
            <a:r>
              <a:rPr lang="sr-Cyrl-RS" sz="2800" dirty="0" smtClean="0"/>
              <a:t>поље за податке</a:t>
            </a:r>
            <a:br>
              <a:rPr lang="sr-Cyrl-RS" sz="2800" dirty="0" smtClean="0"/>
            </a:br>
            <a:r>
              <a:rPr lang="sr-Cyrl-RS" sz="2800" dirty="0" smtClean="0"/>
              <a:t>- фусноте</a:t>
            </a:r>
            <a:endParaRPr lang="sr-Latn-RS" sz="2800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788533" y="572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4000" u="sng" dirty="0" smtClean="0"/>
              <a:t>РЕЗУЛТАТИ - ТАБЕЛЕ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333210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72" y="1772816"/>
            <a:ext cx="8496944" cy="5085184"/>
          </a:xfrm>
        </p:spPr>
        <p:txBody>
          <a:bodyPr>
            <a:normAutofit fontScale="90000"/>
          </a:bodyPr>
          <a:lstStyle/>
          <a:p>
            <a:r>
              <a:rPr lang="sr-Cyrl-RS" sz="2800" u="sng" dirty="0" smtClean="0"/>
              <a:t>Наслов табеле се увек пише изнад саме табеле, иза нумерације табеле и треба да буде кратак и јасан</a:t>
            </a:r>
            <a:br>
              <a:rPr lang="sr-Cyrl-RS" sz="2800" u="sng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свака табела се куца дуплим проредом на посебној страни рада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нумерација табела иде према редоследу појављивања у тексту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свака табела треба да има заглавље исписано кратким текстом и скраћеницама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-објашњење се даје у фусноти</a:t>
            </a:r>
            <a:endParaRPr lang="sr-Latn-RS" sz="2800" u="sng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788533" y="572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4000" u="sng" dirty="0" smtClean="0"/>
              <a:t>РЕЗУЛТАТИ - ТАБЕЛЕ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81924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s://image2.slideserve.com/4904386/slide31-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72" y="260649"/>
            <a:ext cx="803987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529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72" y="1772816"/>
            <a:ext cx="8496944" cy="5085184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- у табелама приказати статистичке мере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користити арапска слова</a:t>
            </a:r>
            <a:r>
              <a:rPr lang="sr-Latn-RS" sz="2800" dirty="0" smtClean="0"/>
              <a:t/>
            </a:r>
            <a:br>
              <a:rPr lang="sr-Latn-RS" sz="2800" dirty="0" smtClean="0"/>
            </a:br>
            <a:r>
              <a:rPr lang="sr-Latn-RS" sz="2800" dirty="0"/>
              <a:t/>
            </a:r>
            <a:br>
              <a:rPr lang="sr-Latn-RS" sz="2800" dirty="0"/>
            </a:br>
            <a:r>
              <a:rPr lang="sr-Latn-RS" sz="2800" dirty="0" smtClean="0"/>
              <a:t>- </a:t>
            </a:r>
            <a:r>
              <a:rPr lang="sr-Cyrl-RS" sz="2800" dirty="0" smtClean="0"/>
              <a:t>бројеви од један до</a:t>
            </a:r>
            <a:r>
              <a:rPr lang="sr-Cyrl-RS" sz="2800" dirty="0"/>
              <a:t> </a:t>
            </a:r>
            <a:r>
              <a:rPr lang="sr-Cyrl-RS" sz="2800" dirty="0" smtClean="0"/>
              <a:t>девет се пишу словима, а већи цифрама 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коришћени знаци и симболи се пишу у одмах испод табеле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јединице мере се пишу у наслову или у заглављу колоне</a:t>
            </a:r>
            <a:endParaRPr lang="sr-Latn-RS" sz="2800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788533" y="572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4000" u="sng" dirty="0" smtClean="0"/>
              <a:t>РЕЗУЛТАТИ - ТАБЕЛЕ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171993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72" y="1772816"/>
            <a:ext cx="8928992" cy="5085184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- графикони, слике, цртежи, шеме, дијаграми – докази који показују закључке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доприносе  ефикасности у приказивању доказа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у енглеској литератури </a:t>
            </a:r>
            <a:r>
              <a:rPr lang="sr-Latn-RS" sz="2800" dirty="0" smtClean="0"/>
              <a:t>Fig. </a:t>
            </a:r>
            <a:r>
              <a:rPr lang="sr-Cyrl-RS" sz="2800" dirty="0" smtClean="0"/>
              <a:t>за све илустрације</a:t>
            </a:r>
            <a:r>
              <a:rPr lang="sr-Latn-RS" sz="2800" dirty="0" smtClean="0"/>
              <a:t/>
            </a:r>
            <a:br>
              <a:rPr lang="sr-Latn-RS" sz="2800" dirty="0" smtClean="0"/>
            </a:br>
            <a:r>
              <a:rPr lang="sr-Latn-RS" sz="2800" dirty="0"/>
              <a:t/>
            </a:r>
            <a:br>
              <a:rPr lang="sr-Latn-RS" sz="2800" dirty="0"/>
            </a:br>
            <a:r>
              <a:rPr lang="sr-Latn-RS" sz="2800" dirty="0" smtClean="0"/>
              <a:t>- </a:t>
            </a:r>
            <a:r>
              <a:rPr lang="sr-Cyrl-RS" sz="2800" dirty="0" smtClean="0"/>
              <a:t>код нас – шеме, дијаграми и слике означити као </a:t>
            </a:r>
            <a:r>
              <a:rPr lang="sr-Cyrl-RS" sz="2800" dirty="0" smtClean="0">
                <a:solidFill>
                  <a:srgbClr val="FF0000"/>
                </a:solidFill>
              </a:rPr>
              <a:t>слике</a:t>
            </a:r>
            <a:r>
              <a:rPr lang="sr-Cyrl-RS" sz="2800" dirty="0" smtClean="0"/>
              <a:t>, а графиконе – </a:t>
            </a:r>
            <a:r>
              <a:rPr lang="sr-Cyrl-RS" sz="2800" dirty="0" smtClean="0">
                <a:solidFill>
                  <a:srgbClr val="FF0000"/>
                </a:solidFill>
              </a:rPr>
              <a:t>графикон</a:t>
            </a:r>
            <a:endParaRPr lang="sr-Latn-RS" sz="2800" dirty="0">
              <a:solidFill>
                <a:srgbClr val="FF0000"/>
              </a:solidFill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788532" y="5720"/>
            <a:ext cx="7826159" cy="1296987"/>
          </a:xfrm>
        </p:spPr>
        <p:txBody>
          <a:bodyPr>
            <a:normAutofit/>
          </a:bodyPr>
          <a:lstStyle/>
          <a:p>
            <a:pPr algn="ctr"/>
            <a:r>
              <a:rPr lang="sr-Cyrl-RS" sz="4000" u="sng" dirty="0" smtClean="0"/>
              <a:t>РЕЗУЛТАТИ - ИЛУСТРАЦИЈЕ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109538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72" y="1196752"/>
            <a:ext cx="8928992" cy="5661248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-  Формат 127х173 мм, максимално 20х20 цм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јасне, оштре, бројеви уједначени и читљиви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наслови и обашљења  се не пишу на илустрацији већ у легенди на посебној страни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на полеђини сваке слике означити број слике, име првог аутора 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илустрације обележавати редом којим се појављују у тексту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ако је слика већ објављена, обавезно назначити извор података</a:t>
            </a:r>
            <a:endParaRPr lang="sr-Latn-RS" sz="2800" dirty="0">
              <a:solidFill>
                <a:srgbClr val="FF0000"/>
              </a:solidFill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788532" y="5721"/>
            <a:ext cx="7826159" cy="830992"/>
          </a:xfrm>
        </p:spPr>
        <p:txBody>
          <a:bodyPr>
            <a:noAutofit/>
          </a:bodyPr>
          <a:lstStyle/>
          <a:p>
            <a:pPr algn="ctr"/>
            <a:r>
              <a:rPr lang="sr-Cyrl-RS" sz="5400" u="sng" dirty="0" smtClean="0"/>
              <a:t>СЛИКЕ</a:t>
            </a:r>
            <a:endParaRPr lang="sr-Latn-RS" sz="5400" u="sng" dirty="0"/>
          </a:p>
        </p:txBody>
      </p:sp>
    </p:spTree>
    <p:extLst>
      <p:ext uri="{BB962C8B-B14F-4D97-AF65-F5344CB8AC3E}">
        <p14:creationId xmlns:p14="http://schemas.microsoft.com/office/powerpoint/2010/main" val="13930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812" y="-17140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4800" u="sng" dirty="0" smtClean="0"/>
              <a:t>ГРАФИКОНИ</a:t>
            </a:r>
            <a:endParaRPr lang="en-US" sz="4800" u="sng" dirty="0"/>
          </a:p>
        </p:txBody>
      </p:sp>
      <p:pic>
        <p:nvPicPr>
          <p:cNvPr id="1026" name="Picture 2" descr="Vegan neprocesuirana biljna ishrana garancija je opstanka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80" y="1340849"/>
            <a:ext cx="7776864" cy="5202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576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812" y="-17140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4800" u="sng" dirty="0" smtClean="0"/>
              <a:t>ГРАФИКОНИ</a:t>
            </a:r>
            <a:endParaRPr lang="en-US" sz="4800" u="sng" dirty="0"/>
          </a:p>
        </p:txBody>
      </p:sp>
      <p:pic>
        <p:nvPicPr>
          <p:cNvPr id="2050" name="Picture 2" descr="https://image2.slideserve.com/4846087/kretanje-poliomijelitisa-u-usa-1940-1950-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59" t="29399" r="13592" b="13201"/>
          <a:stretch/>
        </p:blipFill>
        <p:spPr bwMode="auto">
          <a:xfrm>
            <a:off x="765820" y="1987698"/>
            <a:ext cx="6972480" cy="4537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4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820" y="1331834"/>
            <a:ext cx="7226039" cy="5526166"/>
          </a:xfrm>
        </p:spPr>
        <p:txBody>
          <a:bodyPr>
            <a:normAutofit fontScale="90000"/>
          </a:bodyPr>
          <a:lstStyle/>
          <a:p>
            <a:r>
              <a:rPr lang="sr-Latn-RS" sz="2800" dirty="0" smtClean="0"/>
              <a:t>* </a:t>
            </a:r>
            <a:r>
              <a:rPr lang="sr-Cyrl-RS" sz="2800" dirty="0"/>
              <a:t>н</a:t>
            </a:r>
            <a:r>
              <a:rPr lang="sr-Cyrl-RS" sz="2800" dirty="0" smtClean="0"/>
              <a:t>ационална и интернационална</a:t>
            </a:r>
            <a:br>
              <a:rPr lang="sr-Cyrl-RS" sz="2800" dirty="0" smtClean="0"/>
            </a:br>
            <a:r>
              <a:rPr lang="sr-Cyrl-RS" sz="2800" dirty="0"/>
              <a:t> </a:t>
            </a:r>
            <a:r>
              <a:rPr lang="sr-Cyrl-RS" sz="2800" dirty="0" smtClean="0"/>
              <a:t>  размена научних сазнања</a:t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* постављање питања и налажење</a:t>
            </a:r>
            <a:br>
              <a:rPr lang="sr-Cyrl-RS" sz="2800" dirty="0" smtClean="0"/>
            </a:br>
            <a:r>
              <a:rPr lang="sr-Cyrl-RS" sz="2800" dirty="0"/>
              <a:t> </a:t>
            </a:r>
            <a:r>
              <a:rPr lang="sr-Cyrl-RS" sz="2800" dirty="0" smtClean="0"/>
              <a:t> одговора на дилеме у истраживању</a:t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* сваки објављени рад се</a:t>
            </a:r>
            <a:r>
              <a:rPr lang="sr-Latn-RS" sz="2800" dirty="0" smtClean="0"/>
              <a:t> </a:t>
            </a:r>
            <a:r>
              <a:rPr lang="sr-Cyrl-RS" sz="2800" dirty="0" smtClean="0"/>
              <a:t>користи за</a:t>
            </a:r>
            <a:br>
              <a:rPr lang="sr-Cyrl-RS" sz="2800" dirty="0" smtClean="0"/>
            </a:br>
            <a:r>
              <a:rPr lang="sr-Cyrl-RS" sz="2800" dirty="0"/>
              <a:t> </a:t>
            </a:r>
            <a:r>
              <a:rPr lang="sr-Cyrl-RS" sz="2800" dirty="0" smtClean="0"/>
              <a:t> процену квалитета истраживача</a:t>
            </a:r>
            <a:r>
              <a:rPr lang="sr-Latn-RS" sz="2800" dirty="0" smtClean="0"/>
              <a:t/>
            </a:r>
            <a:br>
              <a:rPr lang="sr-Latn-RS" sz="2800" dirty="0" smtClean="0"/>
            </a:br>
            <a:r>
              <a:rPr lang="sr-Latn-RS" sz="2800" dirty="0" smtClean="0"/>
              <a:t/>
            </a:r>
            <a:br>
              <a:rPr lang="sr-Latn-RS" sz="2800" dirty="0" smtClean="0"/>
            </a:br>
            <a:r>
              <a:rPr lang="sr-Latn-RS" sz="2800" dirty="0" smtClean="0"/>
              <a:t>* </a:t>
            </a:r>
            <a:r>
              <a:rPr lang="sr-Cyrl-RS" sz="2800" dirty="0" smtClean="0"/>
              <a:t>избегавање дуплирања резултата</a:t>
            </a:r>
            <a:r>
              <a:rPr lang="sr-Latn-RS" sz="2800" dirty="0" smtClean="0"/>
              <a:t/>
            </a:r>
            <a:br>
              <a:rPr lang="sr-Latn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*</a:t>
            </a:r>
            <a:r>
              <a:rPr lang="sr-Latn-RS" sz="2800" dirty="0" smtClean="0"/>
              <a:t>Journal of negative results in biomedicine</a:t>
            </a: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* каријера</a:t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* лична сатисфакција</a:t>
            </a:r>
            <a:endParaRPr lang="sr-Latn-R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780" y="9188"/>
            <a:ext cx="7415383" cy="1296987"/>
          </a:xfrm>
        </p:spPr>
        <p:txBody>
          <a:bodyPr>
            <a:normAutofit/>
          </a:bodyPr>
          <a:lstStyle/>
          <a:p>
            <a:pPr algn="ctr"/>
            <a:r>
              <a:rPr lang="sr-Cyrl-RS" sz="4000" u="sng" dirty="0" smtClean="0"/>
              <a:t>СВРХА ПИСАЊА НАУЧНОГ РАДА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336569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260649"/>
            <a:ext cx="7008574" cy="1008112"/>
          </a:xfrm>
        </p:spPr>
        <p:txBody>
          <a:bodyPr>
            <a:normAutofit/>
          </a:bodyPr>
          <a:lstStyle/>
          <a:p>
            <a:pPr algn="ctr"/>
            <a:r>
              <a:rPr lang="sr-Cyrl-RS" sz="4800" dirty="0" smtClean="0"/>
              <a:t>ДИСКУСИЈА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2383" y="1556792"/>
            <a:ext cx="7008574" cy="5040560"/>
          </a:xfrm>
        </p:spPr>
        <p:txBody>
          <a:bodyPr/>
          <a:lstStyle/>
          <a:p>
            <a:pPr marL="457200" indent="-457200">
              <a:buFontTx/>
              <a:buChar char="-"/>
            </a:pPr>
            <a:r>
              <a:rPr lang="sr-Cyrl-RS" dirty="0" smtClean="0"/>
              <a:t>Најзахтевнији део рада за писање</a:t>
            </a:r>
          </a:p>
          <a:p>
            <a:pPr marL="457200" indent="-457200">
              <a:buFontTx/>
              <a:buChar char="-"/>
            </a:pPr>
            <a:endParaRPr lang="sr-Cyrl-RS" dirty="0"/>
          </a:p>
          <a:p>
            <a:pPr marL="457200" indent="-457200">
              <a:buFontTx/>
              <a:buChar char="-"/>
            </a:pPr>
            <a:r>
              <a:rPr lang="sr-Cyrl-RS" dirty="0" smtClean="0"/>
              <a:t>- важно је објаснити своје резултате у односу на податке из светске литературе</a:t>
            </a:r>
          </a:p>
          <a:p>
            <a:pPr marL="457200" indent="-457200">
              <a:buFontTx/>
              <a:buChar char="-"/>
            </a:pPr>
            <a:endParaRPr lang="sr-Cyrl-RS" dirty="0"/>
          </a:p>
          <a:p>
            <a:pPr marL="457200" indent="-457200">
              <a:buFontTx/>
              <a:buChar char="-"/>
            </a:pPr>
            <a:r>
              <a:rPr lang="sr-Cyrl-RS" dirty="0" smtClean="0"/>
              <a:t>Закључци морају бити постављени максимално јасно</a:t>
            </a:r>
          </a:p>
          <a:p>
            <a:pPr marL="457200" indent="-457200">
              <a:buFontTx/>
              <a:buChar char="-"/>
            </a:pPr>
            <a:endParaRPr lang="sr-Cyrl-RS" dirty="0"/>
          </a:p>
          <a:p>
            <a:pPr marL="457200" indent="-457200">
              <a:buFontTx/>
              <a:buChar char="-"/>
            </a:pPr>
            <a:r>
              <a:rPr lang="sr-Cyrl-RS" dirty="0" smtClean="0"/>
              <a:t>За сваки закључак морају се сумирати докази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95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2383" y="260649"/>
            <a:ext cx="7008574" cy="1008112"/>
          </a:xfrm>
        </p:spPr>
        <p:txBody>
          <a:bodyPr>
            <a:normAutofit/>
          </a:bodyPr>
          <a:lstStyle/>
          <a:p>
            <a:pPr algn="ctr"/>
            <a:r>
              <a:rPr lang="sr-Cyrl-RS" dirty="0" smtClean="0"/>
              <a:t>ДИСКУСИЈА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34172" y="2564904"/>
            <a:ext cx="8254653" cy="4032448"/>
          </a:xfrm>
        </p:spPr>
        <p:txBody>
          <a:bodyPr/>
          <a:lstStyle/>
          <a:p>
            <a:r>
              <a:rPr lang="sr-Cyrl-RS" dirty="0"/>
              <a:t> </a:t>
            </a:r>
            <a:r>
              <a:rPr lang="sr-Cyrl-RS" dirty="0" smtClean="0"/>
              <a:t>посебно квалитетном се сматра дискусија усмерена на објашњење могућих  механизама одговорних за приказане резултате, без обзира да ли се ради о експерименту или клиничкој студији</a:t>
            </a:r>
          </a:p>
        </p:txBody>
      </p:sp>
    </p:spTree>
    <p:extLst>
      <p:ext uri="{BB962C8B-B14F-4D97-AF65-F5344CB8AC3E}">
        <p14:creationId xmlns:p14="http://schemas.microsoft.com/office/powerpoint/2010/main" val="397580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780" y="1772816"/>
            <a:ext cx="7872670" cy="4824536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- Закључак треба бити кратак и да указује на значај спроведеног истраживања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закључци треба да буду повезани са  циљевима рада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закључак треба да оправда хипотезу, која је изречена на основу добијених резултата и њихове аргументоване интерпретације</a:t>
            </a:r>
            <a:endParaRPr lang="sr-Latn-R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9876" y="-23864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5400" u="sng" dirty="0" smtClean="0"/>
              <a:t>ЗАКЉУЧАК</a:t>
            </a:r>
            <a:endParaRPr lang="sr-Latn-RS" sz="5400" u="sng" dirty="0"/>
          </a:p>
        </p:txBody>
      </p:sp>
    </p:spTree>
    <p:extLst>
      <p:ext uri="{BB962C8B-B14F-4D97-AF65-F5344CB8AC3E}">
        <p14:creationId xmlns:p14="http://schemas.microsoft.com/office/powerpoint/2010/main" val="1224396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72" y="2321496"/>
            <a:ext cx="7704856" cy="4536504"/>
          </a:xfrm>
        </p:spPr>
        <p:txBody>
          <a:bodyPr>
            <a:normAutofit/>
          </a:bodyPr>
          <a:lstStyle/>
          <a:p>
            <a:r>
              <a:rPr lang="sr-Cyrl-RS" sz="3200" dirty="0" smtClean="0"/>
              <a:t>- А4 (212 х 297 мм) са маргинама најмање 25 мм</a:t>
            </a:r>
            <a:br>
              <a:rPr lang="sr-Cyrl-RS" sz="3200" dirty="0" smtClean="0"/>
            </a:br>
            <a:r>
              <a:rPr lang="sr-Cyrl-RS" sz="3200" dirty="0"/>
              <a:t/>
            </a:r>
            <a:br>
              <a:rPr lang="sr-Cyrl-RS" sz="3200" dirty="0"/>
            </a:br>
            <a:r>
              <a:rPr lang="sr-Cyrl-RS" sz="3200" dirty="0" smtClean="0"/>
              <a:t>- Дупли проред</a:t>
            </a:r>
            <a:br>
              <a:rPr lang="sr-Cyrl-RS" sz="3200" dirty="0" smtClean="0"/>
            </a:br>
            <a:r>
              <a:rPr lang="sr-Cyrl-RS" sz="3200" dirty="0"/>
              <a:t/>
            </a:r>
            <a:br>
              <a:rPr lang="sr-Cyrl-RS" sz="3200" dirty="0"/>
            </a:br>
            <a:r>
              <a:rPr lang="sr-Cyrl-RS" sz="3200" dirty="0" smtClean="0"/>
              <a:t>-текст писати само са једне стране папира</a:t>
            </a:r>
            <a:br>
              <a:rPr lang="sr-Cyrl-RS" sz="3200" dirty="0" smtClean="0"/>
            </a:br>
            <a:r>
              <a:rPr lang="sr-Cyrl-RS" sz="3200" dirty="0"/>
              <a:t/>
            </a:r>
            <a:br>
              <a:rPr lang="sr-Cyrl-RS" sz="3200" dirty="0"/>
            </a:br>
            <a:endParaRPr lang="sr-Latn-R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9876" y="29925"/>
            <a:ext cx="7008574" cy="1296987"/>
          </a:xfrm>
        </p:spPr>
        <p:txBody>
          <a:bodyPr>
            <a:normAutofit/>
          </a:bodyPr>
          <a:lstStyle/>
          <a:p>
            <a:r>
              <a:rPr lang="sr-Cyrl-RS" sz="5400" u="sng" dirty="0" smtClean="0"/>
              <a:t>ПИСАЊЕ ТЕКСТА</a:t>
            </a:r>
            <a:endParaRPr lang="sr-Latn-RS" sz="5400" u="sng" dirty="0"/>
          </a:p>
        </p:txBody>
      </p:sp>
    </p:spTree>
    <p:extLst>
      <p:ext uri="{BB962C8B-B14F-4D97-AF65-F5344CB8AC3E}">
        <p14:creationId xmlns:p14="http://schemas.microsoft.com/office/powerpoint/2010/main" val="4184971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72" y="2321496"/>
            <a:ext cx="7944678" cy="4536504"/>
          </a:xfrm>
        </p:spPr>
        <p:txBody>
          <a:bodyPr>
            <a:normAutofit fontScale="90000"/>
          </a:bodyPr>
          <a:lstStyle/>
          <a:p>
            <a:r>
              <a:rPr lang="sr-Cyrl-RS" sz="3200" dirty="0" smtClean="0"/>
              <a:t>На посебној страни морају бити следећи елементи рукописа: </a:t>
            </a:r>
            <a:br>
              <a:rPr lang="sr-Cyrl-RS" sz="3200" dirty="0" smtClean="0"/>
            </a:br>
            <a:r>
              <a:rPr lang="sr-Cyrl-RS" sz="3200" dirty="0" smtClean="0"/>
              <a:t/>
            </a:r>
            <a:br>
              <a:rPr lang="sr-Cyrl-RS" sz="3200" dirty="0" smtClean="0"/>
            </a:br>
            <a:r>
              <a:rPr lang="sr-Cyrl-RS" sz="3200" dirty="0" smtClean="0"/>
              <a:t>- насловна страна</a:t>
            </a:r>
            <a:br>
              <a:rPr lang="sr-Cyrl-RS" sz="3200" dirty="0" smtClean="0"/>
            </a:br>
            <a:r>
              <a:rPr lang="sr-Cyrl-RS" sz="3200" dirty="0" smtClean="0"/>
              <a:t>- сажетак и кључне речи</a:t>
            </a:r>
            <a:br>
              <a:rPr lang="sr-Cyrl-RS" sz="3200" dirty="0" smtClean="0"/>
            </a:br>
            <a:r>
              <a:rPr lang="sr-Cyrl-RS" sz="3200" dirty="0" smtClean="0"/>
              <a:t>- текст</a:t>
            </a:r>
            <a:br>
              <a:rPr lang="sr-Cyrl-RS" sz="3200" dirty="0" smtClean="0"/>
            </a:br>
            <a:r>
              <a:rPr lang="sr-Cyrl-RS" sz="3200" dirty="0" smtClean="0"/>
              <a:t>- захвалност</a:t>
            </a:r>
            <a:br>
              <a:rPr lang="sr-Cyrl-RS" sz="3200" dirty="0" smtClean="0"/>
            </a:br>
            <a:r>
              <a:rPr lang="sr-Cyrl-RS" sz="3200" dirty="0" smtClean="0"/>
              <a:t>- литература</a:t>
            </a:r>
            <a:br>
              <a:rPr lang="sr-Cyrl-RS" sz="3200" dirty="0" smtClean="0"/>
            </a:br>
            <a:r>
              <a:rPr lang="sr-Cyrl-RS" sz="3200" dirty="0" smtClean="0"/>
              <a:t>- табеле</a:t>
            </a:r>
            <a:br>
              <a:rPr lang="sr-Cyrl-RS" sz="3200" dirty="0" smtClean="0"/>
            </a:br>
            <a:r>
              <a:rPr lang="sr-Cyrl-RS" sz="3200" dirty="0" smtClean="0"/>
              <a:t>- легенде за слике</a:t>
            </a:r>
            <a:br>
              <a:rPr lang="sr-Cyrl-RS" sz="3200" dirty="0" smtClean="0"/>
            </a:br>
            <a:r>
              <a:rPr lang="sr-Cyrl-RS" sz="3200" dirty="0"/>
              <a:t/>
            </a:r>
            <a:br>
              <a:rPr lang="sr-Cyrl-RS" sz="3200" dirty="0"/>
            </a:br>
            <a:endParaRPr lang="sr-Latn-R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9876" y="29925"/>
            <a:ext cx="7008574" cy="1296987"/>
          </a:xfrm>
        </p:spPr>
        <p:txBody>
          <a:bodyPr>
            <a:normAutofit/>
          </a:bodyPr>
          <a:lstStyle/>
          <a:p>
            <a:r>
              <a:rPr lang="sr-Cyrl-RS" sz="5400" u="sng" dirty="0" smtClean="0"/>
              <a:t>ПИСАЊЕ ТЕКСТА</a:t>
            </a:r>
            <a:endParaRPr lang="sr-Latn-RS" sz="5400" u="sng" dirty="0"/>
          </a:p>
        </p:txBody>
      </p:sp>
    </p:spTree>
    <p:extLst>
      <p:ext uri="{BB962C8B-B14F-4D97-AF65-F5344CB8AC3E}">
        <p14:creationId xmlns:p14="http://schemas.microsoft.com/office/powerpoint/2010/main" val="261466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804" y="2204864"/>
            <a:ext cx="7776864" cy="4653136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- Назив рада</a:t>
            </a:r>
            <a:br>
              <a:rPr lang="sr-Cyrl-RS" sz="2800" dirty="0" smtClean="0"/>
            </a:br>
            <a:r>
              <a:rPr lang="sr-Cyrl-RS" sz="2800" dirty="0" smtClean="0"/>
              <a:t>- име, средње слово и презиме аутора</a:t>
            </a:r>
            <a:br>
              <a:rPr lang="sr-Cyrl-RS" sz="2800" dirty="0" smtClean="0"/>
            </a:br>
            <a:r>
              <a:rPr lang="sr-Cyrl-RS" sz="2800" dirty="0" smtClean="0"/>
              <a:t>- Назив институције</a:t>
            </a:r>
            <a:br>
              <a:rPr lang="sr-Cyrl-RS" sz="2800" dirty="0" smtClean="0"/>
            </a:br>
            <a:r>
              <a:rPr lang="sr-Cyrl-RS" sz="2800" dirty="0" smtClean="0"/>
              <a:t>- име и презиме аутора одговорног за дописивање у вези рукописа</a:t>
            </a:r>
            <a:br>
              <a:rPr lang="sr-Cyrl-RS" sz="2800" dirty="0" smtClean="0"/>
            </a:br>
            <a:r>
              <a:rPr lang="sr-Cyrl-RS" sz="2800" dirty="0" smtClean="0"/>
              <a:t>- име и презиме аутора коми комуницира за сепарате</a:t>
            </a:r>
            <a:br>
              <a:rPr lang="sr-Cyrl-RS" sz="2800" dirty="0" smtClean="0"/>
            </a:br>
            <a:r>
              <a:rPr lang="sr-Cyrl-RS" sz="2800" dirty="0" smtClean="0"/>
              <a:t>- извори помоћи (грантови)</a:t>
            </a:r>
            <a:br>
              <a:rPr lang="sr-Cyrl-RS" sz="2800" dirty="0" smtClean="0"/>
            </a:br>
            <a:r>
              <a:rPr lang="sr-Cyrl-RS" sz="2800" dirty="0" smtClean="0"/>
              <a:t>- скраћени назив рукописа</a:t>
            </a:r>
            <a:br>
              <a:rPr lang="sr-Cyrl-RS" sz="2800" dirty="0" smtClean="0"/>
            </a:br>
            <a:endParaRPr lang="sr-Latn-R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589" y="28146"/>
            <a:ext cx="7321845" cy="1296987"/>
          </a:xfrm>
        </p:spPr>
        <p:txBody>
          <a:bodyPr>
            <a:noAutofit/>
          </a:bodyPr>
          <a:lstStyle/>
          <a:p>
            <a:pPr algn="ctr"/>
            <a:r>
              <a:rPr lang="sr-Cyrl-RS" sz="5400" u="sng" dirty="0" smtClean="0"/>
              <a:t>НАСЛОВНА СТРАНА</a:t>
            </a:r>
            <a:endParaRPr lang="sr-Latn-RS" sz="5400" u="sng" dirty="0"/>
          </a:p>
        </p:txBody>
      </p:sp>
    </p:spTree>
    <p:extLst>
      <p:ext uri="{BB962C8B-B14F-4D97-AF65-F5344CB8AC3E}">
        <p14:creationId xmlns:p14="http://schemas.microsoft.com/office/powerpoint/2010/main" val="3507737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772" y="1700808"/>
            <a:ext cx="7848871" cy="4674592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Системи цитирања литературе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                     </a:t>
            </a:r>
            <a:br>
              <a:rPr lang="sr-Cyrl-RS" sz="2800" dirty="0" smtClean="0"/>
            </a:br>
            <a:r>
              <a:rPr lang="sr-Cyrl-RS" sz="2800" dirty="0"/>
              <a:t> </a:t>
            </a:r>
            <a:r>
              <a:rPr lang="sr-Cyrl-RS" sz="2800" dirty="0" smtClean="0"/>
              <a:t>                   * Харвардски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                    * Нумерички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                    * Комбиновани</a:t>
            </a:r>
            <a:endParaRPr lang="sr-Latn-R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7681" y="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5400" u="sng" dirty="0" smtClean="0"/>
              <a:t>ЛИТЕРАТУРА</a:t>
            </a:r>
            <a:endParaRPr lang="sr-Latn-RS" sz="5400" u="sng" dirty="0"/>
          </a:p>
        </p:txBody>
      </p:sp>
    </p:spTree>
    <p:extLst>
      <p:ext uri="{BB962C8B-B14F-4D97-AF65-F5344CB8AC3E}">
        <p14:creationId xmlns:p14="http://schemas.microsoft.com/office/powerpoint/2010/main" val="324666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6452" y="5883870"/>
            <a:ext cx="7848871" cy="4674592"/>
          </a:xfrm>
        </p:spPr>
        <p:txBody>
          <a:bodyPr>
            <a:normAutofit/>
          </a:bodyPr>
          <a:lstStyle/>
          <a:p>
            <a:endParaRPr lang="sr-Latn-R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7681" y="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5400" u="sng" dirty="0" smtClean="0"/>
              <a:t>ЛИТЕРАТУРА</a:t>
            </a:r>
            <a:endParaRPr lang="sr-Latn-RS" sz="5400" u="sng" dirty="0"/>
          </a:p>
        </p:txBody>
      </p:sp>
      <p:pic>
        <p:nvPicPr>
          <p:cNvPr id="1026" name="Picture 2" descr="https://image2.slideserve.com/4846087/slide66-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0" t="29134" r="3961" b="14868"/>
          <a:stretch/>
        </p:blipFill>
        <p:spPr bwMode="auto">
          <a:xfrm>
            <a:off x="333772" y="1772815"/>
            <a:ext cx="7920880" cy="482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20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6452" y="5883870"/>
            <a:ext cx="7848871" cy="4674592"/>
          </a:xfrm>
        </p:spPr>
        <p:txBody>
          <a:bodyPr>
            <a:normAutofit/>
          </a:bodyPr>
          <a:lstStyle/>
          <a:p>
            <a:endParaRPr lang="sr-Latn-R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0"/>
            <a:ext cx="8975323" cy="1296987"/>
          </a:xfrm>
        </p:spPr>
        <p:txBody>
          <a:bodyPr>
            <a:noAutofit/>
          </a:bodyPr>
          <a:lstStyle/>
          <a:p>
            <a:pPr algn="ctr"/>
            <a:r>
              <a:rPr lang="sr-Cyrl-RS" sz="4400" u="sng" dirty="0" smtClean="0"/>
              <a:t>ЛИТЕРАТУРА У ЧАСОПИСИМА</a:t>
            </a:r>
            <a:endParaRPr lang="sr-Latn-RS" sz="4400" u="sng" dirty="0"/>
          </a:p>
        </p:txBody>
      </p:sp>
      <p:pic>
        <p:nvPicPr>
          <p:cNvPr id="2050" name="Picture 2" descr="https://image2.slideserve.com/4846087/slide67-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8" t="22261" r="5406" b="4940"/>
          <a:stretch/>
        </p:blipFill>
        <p:spPr bwMode="auto">
          <a:xfrm>
            <a:off x="433980" y="1502524"/>
            <a:ext cx="7604648" cy="5094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57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6452" y="5883870"/>
            <a:ext cx="7848871" cy="4674592"/>
          </a:xfrm>
        </p:spPr>
        <p:txBody>
          <a:bodyPr>
            <a:normAutofit/>
          </a:bodyPr>
          <a:lstStyle/>
          <a:p>
            <a:endParaRPr lang="sr-Latn-R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7681" y="0"/>
            <a:ext cx="7008574" cy="1296987"/>
          </a:xfrm>
        </p:spPr>
        <p:txBody>
          <a:bodyPr>
            <a:normAutofit fontScale="92500"/>
          </a:bodyPr>
          <a:lstStyle/>
          <a:p>
            <a:pPr algn="ctr"/>
            <a:r>
              <a:rPr lang="sr-Cyrl-RS" sz="5400" u="sng" dirty="0" smtClean="0"/>
              <a:t>ЛИТЕРАТУРА - КЊИГЕ</a:t>
            </a:r>
            <a:endParaRPr lang="sr-Latn-RS" sz="5400" u="sng" dirty="0"/>
          </a:p>
        </p:txBody>
      </p:sp>
      <p:pic>
        <p:nvPicPr>
          <p:cNvPr id="3076" name="Picture 4" descr="https://image2.slideserve.com/4846087/slide68-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0" t="21851" r="3402" b="8150"/>
          <a:stretch/>
        </p:blipFill>
        <p:spPr bwMode="auto">
          <a:xfrm>
            <a:off x="264644" y="1754147"/>
            <a:ext cx="7845992" cy="4843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6074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413" y="1412776"/>
            <a:ext cx="7658087" cy="5229200"/>
          </a:xfrm>
        </p:spPr>
        <p:txBody>
          <a:bodyPr>
            <a:normAutofit fontScale="90000"/>
          </a:bodyPr>
          <a:lstStyle/>
          <a:p>
            <a:r>
              <a:rPr lang="sr-Cyrl-RS" sz="2800" dirty="0" smtClean="0"/>
              <a:t>* Оригинални научни чланак</a:t>
            </a:r>
            <a:br>
              <a:rPr lang="sr-Cyrl-RS" sz="2800" dirty="0" smtClean="0"/>
            </a:br>
            <a:r>
              <a:rPr lang="sr-Cyrl-RS" sz="2800" dirty="0"/>
              <a:t> </a:t>
            </a:r>
            <a:r>
              <a:rPr lang="sr-Cyrl-RS" sz="2800" dirty="0" smtClean="0"/>
              <a:t>   </a:t>
            </a:r>
            <a:r>
              <a:rPr lang="sr-Latn-RS" sz="2800" dirty="0" smtClean="0"/>
              <a:t>(original scientific article)</a:t>
            </a: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* Прегледни научни чланак</a:t>
            </a:r>
            <a:r>
              <a:rPr lang="sr-Latn-RS" sz="2800" dirty="0" smtClean="0"/>
              <a:t/>
            </a:r>
            <a:br>
              <a:rPr lang="sr-Latn-RS" sz="2800" dirty="0" smtClean="0"/>
            </a:br>
            <a:r>
              <a:rPr lang="sr-Latn-RS" sz="2800" dirty="0"/>
              <a:t> </a:t>
            </a:r>
            <a:r>
              <a:rPr lang="sr-Latn-RS" sz="2800" dirty="0" smtClean="0"/>
              <a:t>   (review article)</a:t>
            </a:r>
            <a:br>
              <a:rPr lang="sr-Latn-RS" sz="2800" dirty="0" smtClean="0"/>
            </a:br>
            <a:r>
              <a:rPr lang="sr-Latn-RS" sz="2800" dirty="0"/>
              <a:t/>
            </a:r>
            <a:br>
              <a:rPr lang="sr-Latn-RS" sz="2800" dirty="0"/>
            </a:br>
            <a:r>
              <a:rPr lang="sr-Latn-RS" sz="2800" dirty="0" smtClean="0"/>
              <a:t>* </a:t>
            </a:r>
            <a:r>
              <a:rPr lang="sr-Cyrl-RS" sz="2800" dirty="0" smtClean="0"/>
              <a:t>Мета анализа</a:t>
            </a:r>
            <a:br>
              <a:rPr lang="sr-Cyrl-RS" sz="2800" dirty="0" smtClean="0"/>
            </a:br>
            <a:r>
              <a:rPr lang="sr-Cyrl-RS" sz="2800" dirty="0" smtClean="0"/>
              <a:t>    </a:t>
            </a:r>
            <a:r>
              <a:rPr lang="sr-Latn-RS" sz="2800" dirty="0" smtClean="0"/>
              <a:t>(meta analysis)</a:t>
            </a: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* Претходно саопштење</a:t>
            </a:r>
            <a:r>
              <a:rPr lang="sr-Latn-RS" sz="2800" dirty="0" smtClean="0"/>
              <a:t/>
            </a:r>
            <a:br>
              <a:rPr lang="sr-Latn-RS" sz="2800" dirty="0" smtClean="0"/>
            </a:br>
            <a:r>
              <a:rPr lang="sr-Latn-RS" sz="2800" dirty="0"/>
              <a:t> </a:t>
            </a:r>
            <a:r>
              <a:rPr lang="sr-Latn-RS" sz="2800" dirty="0" smtClean="0"/>
              <a:t>   (preliminary communication)</a:t>
            </a: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* Излагање на научним скуповима</a:t>
            </a:r>
            <a:r>
              <a:rPr lang="sr-Latn-RS" sz="2800" dirty="0" smtClean="0"/>
              <a:t/>
            </a:r>
            <a:br>
              <a:rPr lang="sr-Latn-RS" sz="2800" dirty="0" smtClean="0"/>
            </a:br>
            <a:r>
              <a:rPr lang="sr-Latn-RS" sz="2800" dirty="0"/>
              <a:t> </a:t>
            </a:r>
            <a:r>
              <a:rPr lang="sr-Latn-RS" sz="2800" dirty="0" smtClean="0"/>
              <a:t>   (conference peper)</a:t>
            </a: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* Тезе ( дипломски рад, мастер, докторске)</a:t>
            </a:r>
            <a:endParaRPr lang="sr-Latn-R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413" y="1"/>
            <a:ext cx="7008574" cy="1052736"/>
          </a:xfrm>
        </p:spPr>
        <p:txBody>
          <a:bodyPr>
            <a:normAutofit/>
          </a:bodyPr>
          <a:lstStyle/>
          <a:p>
            <a:r>
              <a:rPr lang="sr-Cyrl-RS" sz="4000" u="sng" dirty="0" smtClean="0"/>
              <a:t>ВРСТЕ НАУЧНИХ РАДОВА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240110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6452" y="5883870"/>
            <a:ext cx="7848871" cy="4674592"/>
          </a:xfrm>
        </p:spPr>
        <p:txBody>
          <a:bodyPr>
            <a:normAutofit/>
          </a:bodyPr>
          <a:lstStyle/>
          <a:p>
            <a:endParaRPr lang="sr-Latn-R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7681" y="0"/>
            <a:ext cx="7008574" cy="1296987"/>
          </a:xfrm>
        </p:spPr>
        <p:txBody>
          <a:bodyPr>
            <a:normAutofit fontScale="92500"/>
          </a:bodyPr>
          <a:lstStyle/>
          <a:p>
            <a:pPr algn="ctr"/>
            <a:r>
              <a:rPr lang="sr-Cyrl-RS" sz="5400" u="sng" dirty="0" smtClean="0"/>
              <a:t>ЛИТЕРАТУРА - КЊИГЕ</a:t>
            </a:r>
            <a:endParaRPr lang="sr-Latn-RS" sz="5400" u="sng" dirty="0"/>
          </a:p>
        </p:txBody>
      </p:sp>
      <p:pic>
        <p:nvPicPr>
          <p:cNvPr id="4098" name="Picture 2" descr="https://image2.slideserve.com/4846087/slide69-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9" t="20687" r="3402" b="14914"/>
          <a:stretch/>
        </p:blipFill>
        <p:spPr bwMode="auto">
          <a:xfrm>
            <a:off x="321248" y="1896644"/>
            <a:ext cx="7933403" cy="46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6452" y="5883870"/>
            <a:ext cx="7848871" cy="4674592"/>
          </a:xfrm>
        </p:spPr>
        <p:txBody>
          <a:bodyPr>
            <a:normAutofit/>
          </a:bodyPr>
          <a:lstStyle/>
          <a:p>
            <a:endParaRPr lang="sr-Latn-R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0"/>
            <a:ext cx="9262764" cy="1296987"/>
          </a:xfrm>
        </p:spPr>
        <p:txBody>
          <a:bodyPr>
            <a:normAutofit fontScale="92500"/>
          </a:bodyPr>
          <a:lstStyle/>
          <a:p>
            <a:pPr algn="ctr"/>
            <a:r>
              <a:rPr lang="sr-Cyrl-RS" sz="5400" dirty="0" smtClean="0"/>
              <a:t>ЛИТЕРАТУРА - ДИСЕРТАЦИЈЕ</a:t>
            </a:r>
            <a:endParaRPr lang="sr-Latn-RS" sz="5400" dirty="0"/>
          </a:p>
        </p:txBody>
      </p:sp>
      <p:pic>
        <p:nvPicPr>
          <p:cNvPr id="5122" name="Picture 2" descr="https://image2.slideserve.com/4846087/slide70-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0" t="20450" r="3402" b="5351"/>
          <a:stretch/>
        </p:blipFill>
        <p:spPr bwMode="auto">
          <a:xfrm>
            <a:off x="405780" y="1500785"/>
            <a:ext cx="7848872" cy="5135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81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780" y="1772816"/>
            <a:ext cx="7776864" cy="4896544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- Списак цитиране литературе се пише у току израде рада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омогућава брзу идентификацију и проналажење часописа у коме је цитирани чланак објављен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- лако проналажење референце у библиотеци је најбољи доказ адекватности наведених података</a:t>
            </a:r>
            <a:endParaRPr lang="sr-Latn-R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1804" y="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5400" u="sng" dirty="0" smtClean="0"/>
              <a:t>ЛИТЕРАТУРА</a:t>
            </a:r>
            <a:endParaRPr lang="sr-Latn-RS" sz="5400" u="sng" dirty="0"/>
          </a:p>
        </p:txBody>
      </p:sp>
    </p:spTree>
    <p:extLst>
      <p:ext uri="{BB962C8B-B14F-4D97-AF65-F5344CB8AC3E}">
        <p14:creationId xmlns:p14="http://schemas.microsoft.com/office/powerpoint/2010/main" val="1679837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780" y="2708920"/>
            <a:ext cx="7776864" cy="3960440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 smtClean="0">
                <a:solidFill>
                  <a:srgbClr val="FF0000"/>
                </a:solidFill>
              </a:rPr>
              <a:t>МНОГИ РАДОВИ СУ ОДБИЈЕНИ ЗБОГ НЕУРЕДНОГ И ТЕХНИЧКИ ЛОШЕ ПРИПРЕНЉЕНОГ РУКОПИСА</a:t>
            </a:r>
            <a:endParaRPr lang="sr-Latn-RS" sz="40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1804" y="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7200" u="sng" dirty="0" smtClean="0"/>
              <a:t>ЛИТЕРАТУРА</a:t>
            </a:r>
            <a:endParaRPr lang="sr-Latn-RS" sz="7200" u="sng" dirty="0"/>
          </a:p>
        </p:txBody>
      </p:sp>
    </p:spTree>
    <p:extLst>
      <p:ext uri="{BB962C8B-B14F-4D97-AF65-F5344CB8AC3E}">
        <p14:creationId xmlns:p14="http://schemas.microsoft.com/office/powerpoint/2010/main" val="1025672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9836" y="3068960"/>
            <a:ext cx="7008574" cy="1296987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sr-Cyrl-RS" sz="7200" u="sng" dirty="0" smtClean="0"/>
              <a:t>ХВАЛА НА ПАЖЊИ</a:t>
            </a:r>
            <a:endParaRPr lang="sr-Latn-RS" sz="7200" u="sng" dirty="0"/>
          </a:p>
        </p:txBody>
      </p:sp>
    </p:spTree>
    <p:extLst>
      <p:ext uri="{BB962C8B-B14F-4D97-AF65-F5344CB8AC3E}">
        <p14:creationId xmlns:p14="http://schemas.microsoft.com/office/powerpoint/2010/main" val="4464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764" y="1772816"/>
            <a:ext cx="7992888" cy="4602584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* </a:t>
            </a:r>
            <a:r>
              <a:rPr lang="sr-Cyrl-RS" sz="2800" u="sng" dirty="0" smtClean="0"/>
              <a:t>Примарна литература </a:t>
            </a:r>
            <a:r>
              <a:rPr lang="sr-Cyrl-RS" sz="2800" dirty="0" smtClean="0"/>
              <a:t>– научни часописи у којима се публикују оргнинални научни резултати, технички патенти и техничка решења</a:t>
            </a:r>
            <a:br>
              <a:rPr lang="sr-Cyrl-RS" sz="2800" dirty="0" smtClean="0"/>
            </a:br>
            <a:r>
              <a:rPr lang="sr-Cyrl-RS" sz="2800" dirty="0" smtClean="0"/>
              <a:t>* </a:t>
            </a:r>
            <a:r>
              <a:rPr lang="sr-Cyrl-RS" sz="2800" u="sng" dirty="0" smtClean="0"/>
              <a:t>Секундарна литература </a:t>
            </a:r>
            <a:r>
              <a:rPr lang="sr-Cyrl-RS" sz="2800" dirty="0" smtClean="0"/>
              <a:t>– научни часописи у којима се публикују ревијални радови (синтеза досадашњих сазнања) и књиге</a:t>
            </a:r>
            <a:br>
              <a:rPr lang="sr-Cyrl-RS" sz="2800" dirty="0" smtClean="0"/>
            </a:br>
            <a:r>
              <a:rPr lang="sr-Cyrl-RS" sz="2800" dirty="0" smtClean="0"/>
              <a:t>* </a:t>
            </a:r>
            <a:r>
              <a:rPr lang="sr-Cyrl-RS" sz="2800" u="sng" dirty="0" smtClean="0"/>
              <a:t>Терцијарна литература </a:t>
            </a:r>
            <a:r>
              <a:rPr lang="sr-Cyrl-RS" sz="2800" dirty="0" smtClean="0"/>
              <a:t>– обухвата енциклопедије и сличне публикације које су намењене свима а не само научном друштву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796" y="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4000" u="sng" dirty="0" smtClean="0"/>
              <a:t>НАУЧНА ЛИТЕРАТУРА</a:t>
            </a:r>
            <a:endParaRPr lang="en-US" sz="4000" u="sng" dirty="0"/>
          </a:p>
        </p:txBody>
      </p:sp>
    </p:spTree>
    <p:extLst>
      <p:ext uri="{BB962C8B-B14F-4D97-AF65-F5344CB8AC3E}">
        <p14:creationId xmlns:p14="http://schemas.microsoft.com/office/powerpoint/2010/main" val="77901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756" y="1700808"/>
            <a:ext cx="9050344" cy="5760640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- научни рад се пише кратко, јасно и објективно</a:t>
            </a:r>
            <a:br>
              <a:rPr lang="sr-Cyrl-RS" sz="2800" dirty="0" smtClean="0"/>
            </a:br>
            <a:r>
              <a:rPr lang="sr-Cyrl-RS" sz="2800" dirty="0" smtClean="0"/>
              <a:t>- научни рад је завршна фаза сваког истраживања</a:t>
            </a:r>
            <a:br>
              <a:rPr lang="sr-Cyrl-RS" sz="2800" dirty="0" smtClean="0"/>
            </a:br>
            <a:r>
              <a:rPr lang="sr-Cyrl-RS" sz="2800" dirty="0" smtClean="0"/>
              <a:t>- научним радом се научне информације шире просторно и временски</a:t>
            </a:r>
            <a:br>
              <a:rPr lang="sr-Cyrl-RS" sz="2800" dirty="0" smtClean="0"/>
            </a:br>
            <a:r>
              <a:rPr lang="sr-Cyrl-RS" sz="2800" dirty="0" smtClean="0"/>
              <a:t>- објављени научни рад је основ за утврђивање приоритета истраживања</a:t>
            </a:r>
            <a:br>
              <a:rPr lang="sr-Cyrl-RS" sz="2800" dirty="0" smtClean="0"/>
            </a:br>
            <a:r>
              <a:rPr lang="sr-Cyrl-RS" sz="2800" dirty="0" smtClean="0"/>
              <a:t>- публиковање служи за стимулисање даљег истраживања</a:t>
            </a:r>
            <a:br>
              <a:rPr lang="sr-Cyrl-RS" sz="2800" dirty="0" smtClean="0"/>
            </a:br>
            <a:r>
              <a:rPr lang="sr-Cyrl-RS" sz="2800" dirty="0" smtClean="0"/>
              <a:t>- број објављених радова сматра се опште познатим показатељем стваралачке продуктивности истраживача</a:t>
            </a:r>
            <a:br>
              <a:rPr lang="sr-Cyrl-RS" sz="2800" dirty="0" smtClean="0"/>
            </a:br>
            <a:r>
              <a:rPr lang="sr-Cyrl-RS" sz="2800" dirty="0" smtClean="0"/>
              <a:t>- сваки научни рад постаје део признате ризнице светске науке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589" y="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4000" u="sng" dirty="0" smtClean="0"/>
              <a:t>КАРАКТЕРИСТИКЕ НАУЧНОГ РАДА</a:t>
            </a:r>
            <a:endParaRPr lang="en-US" sz="4000" u="sng" dirty="0"/>
          </a:p>
        </p:txBody>
      </p:sp>
    </p:spTree>
    <p:extLst>
      <p:ext uri="{BB962C8B-B14F-4D97-AF65-F5344CB8AC3E}">
        <p14:creationId xmlns:p14="http://schemas.microsoft.com/office/powerpoint/2010/main" val="6060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220" y="1988840"/>
            <a:ext cx="8125464" cy="4536504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* Истраживање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* Писање рада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* Слање рада уредништву часописа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* Слање рада рецензентима</a:t>
            </a:r>
            <a:br>
              <a:rPr lang="sr-Cyrl-RS" sz="2800" dirty="0" smtClean="0"/>
            </a:br>
            <a:r>
              <a:rPr lang="sr-Cyrl-RS" sz="2800" dirty="0"/>
              <a:t/>
            </a:r>
            <a:br>
              <a:rPr lang="sr-Cyrl-RS" sz="2800" dirty="0"/>
            </a:br>
            <a:r>
              <a:rPr lang="sr-Cyrl-RS" sz="2800" dirty="0" smtClean="0"/>
              <a:t>* Прихватање рада и објављивање у часопису</a:t>
            </a:r>
            <a:br>
              <a:rPr lang="sr-Cyrl-RS" sz="2800" dirty="0" smtClean="0"/>
            </a:br>
            <a:r>
              <a:rPr lang="sr-Cyrl-RS" sz="2800" dirty="0"/>
              <a:t> </a:t>
            </a:r>
            <a:r>
              <a:rPr lang="sr-Cyrl-RS" sz="2800" dirty="0" smtClean="0"/>
              <a:t>  (неколико месеци након писања рада!)</a:t>
            </a:r>
            <a:endParaRPr lang="sr-Latn-R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780" y="28580"/>
            <a:ext cx="7920879" cy="1296987"/>
          </a:xfrm>
        </p:spPr>
        <p:txBody>
          <a:bodyPr>
            <a:noAutofit/>
          </a:bodyPr>
          <a:lstStyle/>
          <a:p>
            <a:pPr algn="ctr"/>
            <a:r>
              <a:rPr lang="sr-Cyrl-RS" sz="4000" u="sng" dirty="0" smtClean="0"/>
              <a:t>КОРАЦИ ДО ОБЈАВЉИВАЊА НАУЧНОГ РАДА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35217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780" y="1772816"/>
            <a:ext cx="8496944" cy="4896544"/>
          </a:xfrm>
        </p:spPr>
        <p:txBody>
          <a:bodyPr>
            <a:normAutofit/>
          </a:bodyPr>
          <a:lstStyle/>
          <a:p>
            <a:r>
              <a:rPr lang="sr-Cyrl-RS" sz="2800" dirty="0" smtClean="0"/>
              <a:t>* Пре почетка писања рада проверити да </a:t>
            </a:r>
            <a:br>
              <a:rPr lang="sr-Cyrl-RS" sz="2800" dirty="0" smtClean="0"/>
            </a:br>
            <a:r>
              <a:rPr lang="sr-Cyrl-RS" sz="2800" dirty="0"/>
              <a:t> </a:t>
            </a:r>
            <a:r>
              <a:rPr lang="sr-Cyrl-RS" sz="2800" dirty="0" smtClean="0"/>
              <a:t>   ли је истраживање завршено</a:t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* направити план писања (дијаграм</a:t>
            </a:r>
            <a:br>
              <a:rPr lang="sr-Cyrl-RS" sz="2800" dirty="0" smtClean="0"/>
            </a:br>
            <a:r>
              <a:rPr lang="sr-Cyrl-RS" sz="2800" dirty="0"/>
              <a:t> </a:t>
            </a:r>
            <a:r>
              <a:rPr lang="sr-Cyrl-RS" sz="2800" dirty="0" smtClean="0"/>
              <a:t>   размишљања)</a:t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* како почети и како целину разбити у</a:t>
            </a:r>
            <a:br>
              <a:rPr lang="sr-Cyrl-RS" sz="2800" dirty="0" smtClean="0"/>
            </a:br>
            <a:r>
              <a:rPr lang="sr-Cyrl-RS" sz="2800" dirty="0"/>
              <a:t> </a:t>
            </a:r>
            <a:r>
              <a:rPr lang="sr-Cyrl-RS" sz="2800" dirty="0" smtClean="0"/>
              <a:t>   одговарајуће делове</a:t>
            </a:r>
            <a:br>
              <a:rPr lang="sr-Cyrl-RS" sz="2800" dirty="0" smtClean="0"/>
            </a:br>
            <a:r>
              <a:rPr lang="sr-Cyrl-RS" sz="2800" dirty="0" smtClean="0"/>
              <a:t/>
            </a:r>
            <a:br>
              <a:rPr lang="sr-Cyrl-RS" sz="2800" dirty="0" smtClean="0"/>
            </a:br>
            <a:r>
              <a:rPr lang="sr-Cyrl-RS" sz="2800" dirty="0" smtClean="0"/>
              <a:t>* у првој верзији рада се сукобљавају </a:t>
            </a:r>
            <a:br>
              <a:rPr lang="sr-Cyrl-RS" sz="2800" dirty="0" smtClean="0"/>
            </a:br>
            <a:r>
              <a:rPr lang="sr-Cyrl-RS" sz="2800" dirty="0"/>
              <a:t> </a:t>
            </a:r>
            <a:r>
              <a:rPr lang="sr-Cyrl-RS" sz="2800" dirty="0" smtClean="0"/>
              <a:t>   идеје, опсервације, критицизам и хипотеза</a:t>
            </a:r>
            <a:br>
              <a:rPr lang="sr-Cyrl-RS" sz="2800" dirty="0" smtClean="0"/>
            </a:br>
            <a:endParaRPr lang="sr-Latn-R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1804" y="188640"/>
            <a:ext cx="7008574" cy="1296987"/>
          </a:xfrm>
        </p:spPr>
        <p:txBody>
          <a:bodyPr>
            <a:normAutofit/>
          </a:bodyPr>
          <a:lstStyle/>
          <a:p>
            <a:pPr algn="ctr"/>
            <a:r>
              <a:rPr lang="sr-Cyrl-RS" sz="4000" u="sng" dirty="0" smtClean="0"/>
              <a:t>КОРАЦИ У ПИСАЊУ НАУЧНОГ РАДА</a:t>
            </a:r>
            <a:endParaRPr lang="sr-Latn-RS" sz="4000" u="sng" dirty="0"/>
          </a:p>
        </p:txBody>
      </p:sp>
    </p:spTree>
    <p:extLst>
      <p:ext uri="{BB962C8B-B14F-4D97-AF65-F5344CB8AC3E}">
        <p14:creationId xmlns:p14="http://schemas.microsoft.com/office/powerpoint/2010/main" val="2411075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oks 16x9">
  <a:themeElements>
    <a:clrScheme name="Books_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787940.potx" id="{9A4E33EC-D715-440E-9062-8AFA4CC9E341}" vid="{0DFBCB81-4ACA-49F1-BA1C-2B43B27F1FC4}"/>
    </a:ext>
  </a:extLst>
</a:theme>
</file>

<file path=ppt/theme/theme2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ooks16x9">
      <a:dk1>
        <a:srgbClr val="374C81"/>
      </a:dk1>
      <a:lt1>
        <a:srgbClr val="FFFFFF"/>
      </a:lt1>
      <a:dk2>
        <a:srgbClr val="000000"/>
      </a:dk2>
      <a:lt2>
        <a:srgbClr val="EDE5DF"/>
      </a:lt2>
      <a:accent1>
        <a:srgbClr val="414E77"/>
      </a:accent1>
      <a:accent2>
        <a:srgbClr val="70AAC4"/>
      </a:accent2>
      <a:accent3>
        <a:srgbClr val="8B6A94"/>
      </a:accent3>
      <a:accent4>
        <a:srgbClr val="61A796"/>
      </a:accent4>
      <a:accent5>
        <a:srgbClr val="4E5798"/>
      </a:accent5>
      <a:accent6>
        <a:srgbClr val="7E5C5C"/>
      </a:accent6>
      <a:hlink>
        <a:srgbClr val="0070C0"/>
      </a:hlink>
      <a:folHlink>
        <a:srgbClr val="7030A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 bookstack presentation (widescreen)</Template>
  <TotalTime>1468</TotalTime>
  <Words>966</Words>
  <Application>Microsoft Office PowerPoint</Application>
  <PresentationFormat>Custom</PresentationFormat>
  <Paragraphs>160</Paragraphs>
  <Slides>54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8" baseType="lpstr">
      <vt:lpstr>Arial</vt:lpstr>
      <vt:lpstr>Century Gothic</vt:lpstr>
      <vt:lpstr>Times New Roman</vt:lpstr>
      <vt:lpstr>Books 16x9</vt:lpstr>
      <vt:lpstr>СТРУКТУРА ОРИГИНАЛНОГ НАУЧНОГ РАДА</vt:lpstr>
      <vt:lpstr>У науци без обзира на велика научна открића, посао ће бити завршен тек када резултати испитивања буду публиковани</vt:lpstr>
      <vt:lpstr>“There are three necessary steps in useful research; the first to begin it, the second to end it, and the third to publish it.”  Michael Faraday</vt:lpstr>
      <vt:lpstr>* национална и интернационална    размена научних сазнања  * постављање питања и налажење   одговора на дилеме у истраживању  * сваки објављени рад се користи за   процену квалитета истраживача  * избегавање дуплирања резултата  *Journal of negative results in biomedicine  * каријера  * лична сатисфакција</vt:lpstr>
      <vt:lpstr>* Оригинални научни чланак     (original scientific article)  * Прегледни научни чланак     (review article)  * Мета анализа     (meta analysis)  * Претходно саопштење     (preliminary communication)  * Излагање на научним скуповима     (conference peper)  * Тезе ( дипломски рад, мастер, докторске)</vt:lpstr>
      <vt:lpstr>* Примарна литература – научни часописи у којима се публикују оргнинални научни резултати, технички патенти и техничка решења * Секундарна литература – научни часописи у којима се публикују ревијални радови (синтеза досадашњих сазнања) и књиге * Терцијарна литература – обухвата енциклопедије и сличне публикације које су намењене свима а не само научном друштву</vt:lpstr>
      <vt:lpstr>- научни рад се пише кратко, јасно и објективно - научни рад је завршна фаза сваког истраживања - научним радом се научне информације шире просторно и временски - објављени научни рад је основ за утврђивање приоритета истраживања - публиковање служи за стимулисање даљег истраживања - број објављених радова сматра се опште познатим показатељем стваралачке продуктивности истраживача - сваки научни рад постаје део признате ризнице светске науке</vt:lpstr>
      <vt:lpstr>* Истраживање  * Писање рада  * Слање рада уредништву часописа  * Слање рада рецензентима  * Прихватање рада и објављивање у часопису    (неколико месеци након писања рада!)</vt:lpstr>
      <vt:lpstr>* Пре почетка писања рада проверити да      ли је истраживање завршено  * направити план писања (дијаграм     размишљања)  * како почети и како целину разбити у     одговарајуће делове  * у првој верзији рада се сукобљавају      идеје, опсервације, критицизам и хипотеза </vt:lpstr>
      <vt:lpstr>„Qualis vir, talis oratio“ (Какав човек, таква и беседа“)                                    Аристотел  „Стил у писању, говору и уметности је сам човек“                                     Buffon </vt:lpstr>
      <vt:lpstr>- Научник пише и говори језиком и стилом који одговарају његовој природи, карактеру, интелигенцији, образовању и општој култури  - Многи научници су оставили видан траг не само својим открићем, већ језиком и стилом на који су та открића саопштили  - и најбоље урађен рад је бескористан ако се резултати не могу јасно саопштити другима </vt:lpstr>
      <vt:lpstr>PowerPoint Presentation</vt:lpstr>
      <vt:lpstr>PowerPoint Presentation</vt:lpstr>
      <vt:lpstr>PowerPoint Presentation</vt:lpstr>
      <vt:lpstr>NASLOV NAUČNOG RADA</vt:lpstr>
      <vt:lpstr>PowerPoint Presentation</vt:lpstr>
      <vt:lpstr>САЖЕТАК (АПСТРАКТ)</vt:lpstr>
      <vt:lpstr>САЖЕТАК – КЉУЧНЕ РЕЧИ</vt:lpstr>
      <vt:lpstr>- Увод  (које је истраживачко питање постављено? Који проблем је проучаван? Шта су други до сада открили, а шта Ви?) - Циљ рада (шта је сврха истраживања?) - Материјал и методе (Како сте то урадили? Кoје су методе коришћене у истраживању?) - Резултати (Шта је откривено?) - Дискусија (Шта резултати значе у односу на друга истраживања? Какав значај имају? Какви су даљи планови?) - Закључак (Шта је закључено?) - Литература (која је литература коришћена?) </vt:lpstr>
      <vt:lpstr>- Препоруке о техничком изгледу рада - Користити садашње време током писaња - Користити прошло време за описивање одређених резултата - не дозволити да литературни извори утичу на организацију вашега рада - У дискусију укључити литературне изворе - резимирајте, анализирајте, објасните и процените литературне податке - У закључку укажите у ком правцу треба наставити истраживање </vt:lpstr>
      <vt:lpstr>* Представити значај предмета истраживања (шта се зна,а шта не зна)  * дефинишу се хипотеза и циљеви  * објаснити значај- допринос истраживања  Увод мора да буде јасан, кратак и да побуди интересовање читаоца за циљем рада Увод мора да се састоји из: 1.предмета истраживања, 2. хипотеза и циљ истраживања 3. значај истраживања</vt:lpstr>
      <vt:lpstr>PowerPoint Presentation</vt:lpstr>
      <vt:lpstr>- Увод треба да буде кратак са 3-4 пасуса (до 600 речи или 1-2 куцане стране)  - У Првом пасусу се читала информише шта се о предмету истраживања зна, у другом пасусу оно што се не зна, а у трећем се прецизно наводи циљ и значај истраживања  - На карају увода може се навести и дизајн истраживања </vt:lpstr>
      <vt:lpstr>- Истраживање почиње дефинисањем проблема који истраживач жели да реши  - Дефинисању проблема предходи анализа литературе, разматрање теоријског модела и предходног знања о испитиваној појави  - Очекивани одговор на истраживачко питање јесте ХИПОТЕЗА  - Истраживачко питање и хипотеза у истраживању одређују ЦИЉ  - Хипотеза коју поставља истраживач је предикција изведена из теорије која се тестира, а то је опис резултата које истраживач очекује да добије</vt:lpstr>
      <vt:lpstr>- ЕТИОЛОГИЈА (циљ да се докаже веза између неког фактора и одређеног исхода)  - ПРОГНОЗА (преживљавање, смртни исход, ремисија, оздрављење, компликације)  - ЕФЕКТИВНОСТ ТРЕТМАНА (испитати ефикасност неког третмана у односу на други)  - УЧЕСТАЛОСТ НЕЖЕЉЕНИХ ЕФЕКАТА ЛЕКА   - УЧЕСТАЛОСТ ЈАВЉАЊА БОЛЕСТИ (инциденца и преваленца)  - ТАЧНОСТ ДИЈАГНОСТИЧКИХ ТЕСТОВА</vt:lpstr>
      <vt:lpstr>Истраживачко питање, хипотеза и циљ у истраживању пишу се у последњем пасусу УВОДА (после прегледа литературе и дефинисања проблема) </vt:lpstr>
      <vt:lpstr>Пример: Истраживачко питање да ли постоји повезаност остеопорозе и физичке неактивности на послу код радно активних особа старости преко 60 година? Хипотеза постоји повезаност остеопорозе и физичке активности на послу код радно активних особа старости преко 60 година Циљ испитати да ли постоји повезаност остеопорозе и физичке активности на послу код радно активних особа старости преко 60 година</vt:lpstr>
      <vt:lpstr>Материјал - пацијенти или експерименталне животиње  - прецизно описати спроведени протокол или експеримент, са свим условима и предузетим радњама  - случајне грешке се контролишу или решавају адекватним избором метода мерења , адекватном методом избора  узорковања и величином узорка као и адекватним избором статистичке методе </vt:lpstr>
      <vt:lpstr>Методе – детаљно описати све примењене методе, тако да се комплетна процедура може поновити од стране и других истраживача   Важно: овај део рада саджи неколико поднаслова и било би добро да они одговарају поднасловима у поглављу Резултати </vt:lpstr>
      <vt:lpstr>Дизај студије је план за дефинисање циљева и сврхе истраживања и одговора на истраживачка питања или тестирање хипотезе студије</vt:lpstr>
      <vt:lpstr>Резултате приказати истим редоследом како и открића дају одговоре на постављене циљеве  - резултате презентовати кроз табеле, графиконе и илустрације (слике)  „Глупи људи сакупљају чињенице, а паметан човек их селектује“                                (J.W.Powell 1888)</vt:lpstr>
      <vt:lpstr>Табеле су најјасније за приказивање нумеричких и дескриптивних података   ДЕЛОВИ ТАБЕЛЕ:  - наслов - заглавље колона - заглавље реда, поље за податке - фусноте</vt:lpstr>
      <vt:lpstr>Наслов табеле се увек пише изнад саме табеле, иза нумерације табеле и треба да буде кратак и јасан  - свака табела се куца дуплим проредом на посебној страни рада  - нумерација табела иде према редоследу појављивања у тексту  - свака табела треба да има заглавље исписано кратким текстом и скраћеницама  -објашњење се даје у фусноти</vt:lpstr>
      <vt:lpstr>PowerPoint Presentation</vt:lpstr>
      <vt:lpstr>- у табелама приказати статистичке мере  - користити арапска слова  - бројеви од један до девет се пишу словима, а већи цифрама   - коришћени знаци и симболи се пишу у одмах испод табеле  - јединице мере се пишу у наслову или у заглављу колоне</vt:lpstr>
      <vt:lpstr>- графикони, слике, цртежи, шеме, дијаграми – докази који показују закључке  - доприносе  ефикасности у приказивању доказа  - у енглеској литератури Fig. за све илустрације  - код нас – шеме, дијаграми и слике означити као слике, а графиконе – графикон</vt:lpstr>
      <vt:lpstr>-  Формат 127х173 мм, максимално 20х20 цм  - јасне, оштре, бројеви уједначени и читљиви  - наслови и обашљења  се не пишу на илустрацији већ у легенди на посебној страни  - на полеђини сваке слике означити број слике, име првог аутора   - илустрације обележавати редом којим се појављују у тексту  - ако је слика већ објављена, обавезно назначити извор података</vt:lpstr>
      <vt:lpstr>PowerPoint Presentation</vt:lpstr>
      <vt:lpstr>PowerPoint Presentation</vt:lpstr>
      <vt:lpstr>ДИСКУСИЈА</vt:lpstr>
      <vt:lpstr>ДИСКУСИЈА</vt:lpstr>
      <vt:lpstr>- Закључак треба бити кратак и да указује на значај спроведеног истраживања  - закључци треба да буду повезани са  циљевима рада  - закључак треба да оправда хипотезу, која је изречена на основу добијених резултата и њихове аргументоване интерпретације</vt:lpstr>
      <vt:lpstr>- А4 (212 х 297 мм) са маргинама најмање 25 мм  - Дупли проред  -текст писати само са једне стране папира  </vt:lpstr>
      <vt:lpstr>На посебној страни морају бити следећи елементи рукописа:   - насловна страна - сажетак и кључне речи - текст - захвалност - литература - табеле - легенде за слике  </vt:lpstr>
      <vt:lpstr>- Назив рада - име, средње слово и презиме аутора - Назив институције - име и презиме аутора одговорног за дописивање у вези рукописа - име и презиме аутора коми комуницира за сепарате - извори помоћи (грантови) - скраћени назив рукописа </vt:lpstr>
      <vt:lpstr>Системи цитирања литературе                                            * Харвардски                      * Нумерички                      * Комбиновани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- Списак цитиране литературе се пише у току израде рада  - омогућава брзу идентификацију и проналажење часописа у коме је цитирани чланак објављен  - лако проналажење референце у библиотеци је најбољи доказ адекватности наведених података</vt:lpstr>
      <vt:lpstr>МНОГИ РАДОВИ СУ ОДБИЈЕНИ ЗБОГ НЕУРЕДНОГ И ТЕХНИЧКИ ЛОШЕ ПРИПРЕНЉЕНОГ РУКОПИСА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СТРУКТУРА ОРИГИНАЛНОГ НАУЧНОГ РАДА</dc:title>
  <dc:creator>Berislav Vekic</dc:creator>
  <cp:lastModifiedBy>Berislav Vekic</cp:lastModifiedBy>
  <cp:revision>62</cp:revision>
  <dcterms:created xsi:type="dcterms:W3CDTF">2020-03-08T18:47:40Z</dcterms:created>
  <dcterms:modified xsi:type="dcterms:W3CDTF">2020-04-01T20:44:14Z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